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447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0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3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44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7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77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78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46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5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19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326D0-A129-44E7-9A18-A020F9E84308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0DDBF-A5BF-4A3C-B9D4-CBE160414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91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2" Type="http://schemas.microsoft.com/office/2007/relationships/media" Target="../media/media1.wav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3.png"/><Relationship Id="rId5" Type="http://schemas.openxmlformats.org/officeDocument/2006/relationships/image" Target="../media/image6.wmf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.png"/><Relationship Id="rId5" Type="http://schemas.openxmlformats.org/officeDocument/2006/relationships/image" Target="../media/image4.wmf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8655050" y="1174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1</a:t>
            </a:r>
          </a:p>
        </p:txBody>
      </p:sp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1985963" y="258763"/>
            <a:ext cx="48180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</a:rPr>
              <a:t>第</a:t>
            </a:r>
            <a:r>
              <a:rPr lang="en-US" altLang="zh-CN" sz="3200" b="1">
                <a:solidFill>
                  <a:schemeClr val="tx2"/>
                </a:solidFill>
              </a:rPr>
              <a:t>1</a:t>
            </a:r>
            <a:r>
              <a:rPr lang="zh-CN" altLang="en-US" sz="3200" b="1">
                <a:solidFill>
                  <a:schemeClr val="tx2"/>
                </a:solidFill>
              </a:rPr>
              <a:t>章  计算机网络概述</a:t>
            </a:r>
          </a:p>
        </p:txBody>
      </p:sp>
      <p:sp>
        <p:nvSpPr>
          <p:cNvPr id="9221" name="Text Box 7"/>
          <p:cNvSpPr txBox="1">
            <a:spLocks noChangeArrowheads="1"/>
          </p:cNvSpPr>
          <p:nvPr/>
        </p:nvSpPr>
        <p:spPr bwMode="auto">
          <a:xfrm>
            <a:off x="179512" y="1043204"/>
            <a:ext cx="8583613" cy="5626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1.1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网络的发展</a:t>
            </a:r>
            <a:endParaRPr lang="zh-CN" altLang="en-US" sz="3200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计算机网络：计算机的网络（组成）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计算机网络：用于计算机之间通信的网络（应用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计算机网络 </a:t>
            </a: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=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计算机技术和通信技术相互渗透和发展的结晶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，是在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用户需求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刺激下发展起来的技术。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计算机网络发展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过程 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——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早期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计算机：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☆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1938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年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，美国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爱荷华州立大学阿塔纳索夫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和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研究生贝瑞为求解线性方程组研制了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第一台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电子计算机原型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ABC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（ </a:t>
            </a:r>
            <a:r>
              <a:rPr lang="en-US" altLang="zh-CN" sz="2000" b="1" dirty="0" err="1">
                <a:latin typeface="楷体" pitchFamily="18" charset="-122"/>
                <a:ea typeface="楷体" pitchFamily="18" charset="-122"/>
              </a:rPr>
              <a:t>Atanasoff</a:t>
            </a:r>
            <a:r>
              <a:rPr lang="en-US" altLang="zh-CN" sz="2000" b="1" dirty="0">
                <a:latin typeface="楷体" pitchFamily="18" charset="-122"/>
                <a:ea typeface="楷体" pitchFamily="18" charset="-122"/>
              </a:rPr>
              <a:t>-Berry computer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）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；</a:t>
            </a:r>
            <a:endParaRPr lang="en-US" altLang="zh-CN" sz="20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☆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1938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年起德国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工程师楚泽（</a:t>
            </a:r>
            <a:r>
              <a:rPr lang="en-US" altLang="zh-CN" sz="2000" b="1" dirty="0" err="1">
                <a:latin typeface="楷体" pitchFamily="18" charset="-122"/>
                <a:ea typeface="楷体" pitchFamily="18" charset="-122"/>
              </a:rPr>
              <a:t>Zuse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）试制采用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二进制的可编程数字计算机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Z-</a:t>
            </a:r>
            <a:r>
              <a:rPr lang="en-US" altLang="zh-CN" sz="2000" b="1" dirty="0" err="1" smtClean="0">
                <a:latin typeface="楷体" pitchFamily="18" charset="-122"/>
                <a:ea typeface="楷体" pitchFamily="18" charset="-122"/>
              </a:rPr>
              <a:t>i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系列，</a:t>
            </a:r>
            <a:r>
              <a:rPr lang="en-US" altLang="zh-CN" sz="2000" b="1" dirty="0">
                <a:latin typeface="楷体" pitchFamily="18" charset="-122"/>
                <a:ea typeface="楷体" pitchFamily="18" charset="-122"/>
              </a:rPr>
              <a:t>1939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年电磁式计算机</a:t>
            </a:r>
            <a:r>
              <a:rPr lang="en-US" altLang="zh-CN" sz="2000" b="1" dirty="0">
                <a:latin typeface="楷体" pitchFamily="18" charset="-122"/>
                <a:ea typeface="楷体" pitchFamily="18" charset="-122"/>
              </a:rPr>
              <a:t>Z-2…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；</a:t>
            </a:r>
            <a:endParaRPr lang="en-US" altLang="zh-CN" sz="20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☆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1946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年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，美国宾夕法尼亚大学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莫克利和艾克特研制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了电子数值积分计算机</a:t>
            </a:r>
            <a:r>
              <a:rPr lang="en-US" altLang="zh-CN" sz="2000" b="1" dirty="0">
                <a:latin typeface="楷体" pitchFamily="18" charset="-122"/>
                <a:ea typeface="楷体" pitchFamily="18" charset="-122"/>
              </a:rPr>
              <a:t>ENICA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，并成为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第一台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申请专利的计算机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。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1973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年注销专利</a:t>
            </a:r>
            <a:r>
              <a:rPr lang="en-US" altLang="zh-CN" sz="2000" b="1" dirty="0">
                <a:latin typeface="楷体" pitchFamily="18" charset="-122"/>
                <a:ea typeface="楷体" pitchFamily="18" charset="-122"/>
              </a:rPr>
              <a:t>…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。</a:t>
            </a:r>
            <a:endParaRPr lang="en-US" altLang="zh-CN" sz="20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6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65233"/>
    </mc:Choice>
    <mc:Fallback xmlns="">
      <p:transition spd="slow" advTm="165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8655050" y="117475"/>
            <a:ext cx="41870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10</a:t>
            </a:r>
            <a:endParaRPr lang="en-US" altLang="zh-CN" dirty="0"/>
          </a:p>
        </p:txBody>
      </p:sp>
      <p:sp>
        <p:nvSpPr>
          <p:cNvPr id="15364" name="Text Box 81"/>
          <p:cNvSpPr txBox="1">
            <a:spLocks noChangeArrowheads="1"/>
          </p:cNvSpPr>
          <p:nvPr/>
        </p:nvSpPr>
        <p:spPr bwMode="auto">
          <a:xfrm>
            <a:off x="593725" y="171450"/>
            <a:ext cx="4841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</a:rPr>
              <a:t>网络的发展</a:t>
            </a:r>
            <a:r>
              <a:rPr lang="en-US" altLang="zh-CN" sz="3200" b="1">
                <a:solidFill>
                  <a:schemeClr val="tx2"/>
                </a:solidFill>
              </a:rPr>
              <a:t>—</a:t>
            </a:r>
            <a:r>
              <a:rPr lang="zh-CN" altLang="en-US" sz="3200" b="1">
                <a:solidFill>
                  <a:schemeClr val="tx2"/>
                </a:solidFill>
              </a:rPr>
              <a:t>研究角度</a:t>
            </a:r>
          </a:p>
        </p:txBody>
      </p:sp>
      <p:sp>
        <p:nvSpPr>
          <p:cNvPr id="15365" name="Text Box 82"/>
          <p:cNvSpPr txBox="1">
            <a:spLocks noChangeArrowheads="1"/>
          </p:cNvSpPr>
          <p:nvPr/>
        </p:nvSpPr>
        <p:spPr bwMode="auto">
          <a:xfrm>
            <a:off x="457200" y="1066800"/>
            <a:ext cx="8382000" cy="400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70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年代，网络协议，（异构）计算机之间通信和互联，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      追求网络的（地域）覆盖面；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90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年代，网络应用，满足各类应用需求，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      追求网络的（行业）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覆盖面；</a:t>
            </a:r>
            <a:endParaRPr lang="zh-CN" altLang="en-US" sz="24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本世纪，网络服务，向用户提供满意的、高质量的服务，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     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扩展服务面，无时（处）不在，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……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；</a:t>
            </a:r>
            <a:endParaRPr lang="en-US" altLang="zh-CN" sz="24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       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以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人为本，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享受和实用网络；</a:t>
            </a:r>
            <a:endParaRPr lang="en-US" altLang="zh-CN" sz="24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en-US" altLang="zh-CN" sz="24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   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适应各种需求的未来网，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……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。</a:t>
            </a:r>
            <a:endParaRPr lang="zh-CN" altLang="en-US" sz="24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16520"/>
      </p:ext>
    </p:extLst>
  </p:cSld>
  <p:clrMapOvr>
    <a:masterClrMapping/>
  </p:clrMapOvr>
  <p:transition advTm="716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60"/>
          <p:cNvSpPr txBox="1">
            <a:spLocks noChangeArrowheads="1"/>
          </p:cNvSpPr>
          <p:nvPr/>
        </p:nvSpPr>
        <p:spPr bwMode="auto">
          <a:xfrm>
            <a:off x="158750" y="260350"/>
            <a:ext cx="55637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</a:rPr>
              <a:t>网络</a:t>
            </a:r>
            <a:r>
              <a:rPr lang="zh-CN" altLang="en-US" sz="3200" b="1" dirty="0">
                <a:solidFill>
                  <a:schemeClr val="tx2"/>
                </a:solidFill>
              </a:rPr>
              <a:t>发展</a:t>
            </a:r>
            <a:r>
              <a:rPr lang="en-US" altLang="zh-CN" sz="3200" b="1" dirty="0">
                <a:solidFill>
                  <a:schemeClr val="tx2"/>
                </a:solidFill>
              </a:rPr>
              <a:t>—</a:t>
            </a:r>
            <a:r>
              <a:rPr lang="zh-CN" altLang="en-US" sz="3200" b="1" dirty="0">
                <a:solidFill>
                  <a:schemeClr val="tx2"/>
                </a:solidFill>
              </a:rPr>
              <a:t>通信技术的发展</a:t>
            </a:r>
            <a:endParaRPr lang="zh-CN" altLang="en-US" sz="3200" b="1" dirty="0">
              <a:solidFill>
                <a:schemeClr val="tx2"/>
              </a:solidFill>
            </a:endParaRPr>
          </a:p>
        </p:txBody>
      </p:sp>
      <p:sp>
        <p:nvSpPr>
          <p:cNvPr id="16392" name="Text Box 66"/>
          <p:cNvSpPr txBox="1">
            <a:spLocks noChangeArrowheads="1"/>
          </p:cNvSpPr>
          <p:nvPr/>
        </p:nvSpPr>
        <p:spPr bwMode="auto">
          <a:xfrm>
            <a:off x="8655050" y="117475"/>
            <a:ext cx="41870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11</a:t>
            </a:r>
            <a:endParaRPr lang="en-US" altLang="zh-CN" dirty="0"/>
          </a:p>
        </p:txBody>
      </p:sp>
      <p:sp>
        <p:nvSpPr>
          <p:cNvPr id="629827" name="Rectangle 67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0975" y="1196975"/>
            <a:ext cx="8495481" cy="1151905"/>
            <a:chOff x="180975" y="1196975"/>
            <a:chExt cx="8495481" cy="1151905"/>
          </a:xfrm>
        </p:grpSpPr>
        <p:sp>
          <p:nvSpPr>
            <p:cNvPr id="16430" name="Text Box 4"/>
            <p:cNvSpPr txBox="1">
              <a:spLocks noChangeArrowheads="1"/>
            </p:cNvSpPr>
            <p:nvPr/>
          </p:nvSpPr>
          <p:spPr bwMode="auto">
            <a:xfrm>
              <a:off x="180975" y="1196975"/>
              <a:ext cx="1008063" cy="39687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000" b="1" dirty="0">
                  <a:latin typeface="Tahoma" pitchFamily="34" charset="0"/>
                </a:rPr>
                <a:t>电信网</a:t>
              </a:r>
            </a:p>
          </p:txBody>
        </p:sp>
        <p:sp>
          <p:nvSpPr>
            <p:cNvPr id="16431" name="Line 10"/>
            <p:cNvSpPr>
              <a:spLocks noChangeShapeType="1"/>
            </p:cNvSpPr>
            <p:nvPr/>
          </p:nvSpPr>
          <p:spPr bwMode="auto">
            <a:xfrm>
              <a:off x="2232025" y="148590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2" name="Text Box 11"/>
            <p:cNvSpPr txBox="1">
              <a:spLocks noChangeArrowheads="1"/>
            </p:cNvSpPr>
            <p:nvPr/>
          </p:nvSpPr>
          <p:spPr bwMode="auto">
            <a:xfrm>
              <a:off x="1476375" y="1196975"/>
              <a:ext cx="755650" cy="73818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400" b="1" dirty="0" smtClean="0">
                  <a:latin typeface="Tahoma" pitchFamily="34" charset="0"/>
                </a:rPr>
                <a:t>1836</a:t>
              </a:r>
              <a:r>
                <a:rPr kumimoji="0" lang="zh-CN" altLang="en-US" sz="1400" b="1" dirty="0" smtClean="0">
                  <a:latin typeface="Tahoma" pitchFamily="34" charset="0"/>
                </a:rPr>
                <a:t>年</a:t>
              </a:r>
              <a:r>
                <a:rPr kumimoji="0" lang="zh-CN" altLang="en-US" sz="1400" b="1" dirty="0">
                  <a:latin typeface="Tahoma" pitchFamily="34" charset="0"/>
                </a:rPr>
                <a:t>电报网</a:t>
              </a:r>
            </a:p>
          </p:txBody>
        </p:sp>
        <p:sp>
          <p:nvSpPr>
            <p:cNvPr id="16433" name="Text Box 12"/>
            <p:cNvSpPr txBox="1">
              <a:spLocks noChangeArrowheads="1"/>
            </p:cNvSpPr>
            <p:nvPr/>
          </p:nvSpPr>
          <p:spPr bwMode="auto">
            <a:xfrm>
              <a:off x="2449513" y="1198563"/>
              <a:ext cx="973138" cy="730250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400" b="1" dirty="0">
                  <a:latin typeface="Tahoma" pitchFamily="34" charset="0"/>
                </a:rPr>
                <a:t>1876</a:t>
              </a:r>
              <a:r>
                <a:rPr kumimoji="0" lang="zh-CN" altLang="en-US" sz="1400" b="1">
                  <a:latin typeface="Tahoma" pitchFamily="34" charset="0"/>
                </a:rPr>
                <a:t>年模拟电话网</a:t>
              </a:r>
              <a:r>
                <a:rPr kumimoji="0" lang="en-US" altLang="zh-CN" sz="1200" b="1">
                  <a:latin typeface="Tahoma" pitchFamily="34" charset="0"/>
                </a:rPr>
                <a:t>3.4KHz</a:t>
              </a:r>
            </a:p>
          </p:txBody>
        </p:sp>
        <p:sp>
          <p:nvSpPr>
            <p:cNvPr id="16434" name="Text Box 13"/>
            <p:cNvSpPr txBox="1">
              <a:spLocks noChangeArrowheads="1"/>
            </p:cNvSpPr>
            <p:nvPr/>
          </p:nvSpPr>
          <p:spPr bwMode="auto">
            <a:xfrm>
              <a:off x="3673475" y="1198563"/>
              <a:ext cx="973138" cy="730250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400" b="1">
                  <a:latin typeface="Tahoma" pitchFamily="34" charset="0"/>
                </a:rPr>
                <a:t>1960</a:t>
              </a:r>
              <a:r>
                <a:rPr kumimoji="0" lang="zh-CN" altLang="en-US" sz="1400" b="1">
                  <a:latin typeface="Tahoma" pitchFamily="34" charset="0"/>
                </a:rPr>
                <a:t>年程控电话网</a:t>
              </a:r>
              <a:r>
                <a:rPr kumimoji="0" lang="en-US" altLang="zh-CN" sz="1200" b="1">
                  <a:latin typeface="Tahoma" pitchFamily="34" charset="0"/>
                </a:rPr>
                <a:t>64Kb/s</a:t>
              </a:r>
              <a:endParaRPr kumimoji="0" lang="en-US" altLang="zh-CN" sz="1800" b="1">
                <a:latin typeface="Tahoma" pitchFamily="34" charset="0"/>
              </a:endParaRPr>
            </a:p>
          </p:txBody>
        </p:sp>
        <p:sp>
          <p:nvSpPr>
            <p:cNvPr id="16435" name="Text Box 14"/>
            <p:cNvSpPr txBox="1">
              <a:spLocks noChangeArrowheads="1"/>
            </p:cNvSpPr>
            <p:nvPr/>
          </p:nvSpPr>
          <p:spPr bwMode="auto">
            <a:xfrm>
              <a:off x="4968875" y="1198563"/>
              <a:ext cx="828675" cy="882650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zh-CN" sz="1400" b="1" dirty="0">
                  <a:latin typeface="Tahoma" pitchFamily="34" charset="0"/>
                </a:rPr>
                <a:t>1988</a:t>
              </a:r>
              <a:r>
                <a:rPr kumimoji="0" lang="zh-CN" altLang="en-US" sz="1400" b="1" dirty="0">
                  <a:latin typeface="Tahoma" pitchFamily="34" charset="0"/>
                </a:rPr>
                <a:t>年</a:t>
              </a:r>
              <a:r>
                <a:rPr kumimoji="0" lang="en-US" altLang="zh-CN" sz="1400" b="1" dirty="0">
                  <a:latin typeface="Tahoma" pitchFamily="34" charset="0"/>
                </a:rPr>
                <a:t>ISDN</a:t>
              </a:r>
            </a:p>
            <a:p>
              <a:r>
                <a:rPr kumimoji="0" lang="en-US" altLang="zh-CN" sz="1200" b="1" dirty="0">
                  <a:latin typeface="Tahoma" pitchFamily="34" charset="0"/>
                </a:rPr>
                <a:t>192Kb/s-2Mb/s</a:t>
              </a:r>
            </a:p>
          </p:txBody>
        </p:sp>
        <p:sp>
          <p:nvSpPr>
            <p:cNvPr id="16436" name="Text Box 15"/>
            <p:cNvSpPr txBox="1">
              <a:spLocks noChangeArrowheads="1"/>
            </p:cNvSpPr>
            <p:nvPr/>
          </p:nvSpPr>
          <p:spPr bwMode="auto">
            <a:xfrm>
              <a:off x="6048375" y="1198563"/>
              <a:ext cx="971550" cy="882650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zh-CN" sz="1400" b="1">
                  <a:latin typeface="Tahoma" pitchFamily="34" charset="0"/>
                </a:rPr>
                <a:t>1992</a:t>
              </a:r>
              <a:r>
                <a:rPr kumimoji="0" lang="zh-CN" altLang="en-US" sz="1400" b="1">
                  <a:latin typeface="Tahoma" pitchFamily="34" charset="0"/>
                </a:rPr>
                <a:t>年</a:t>
              </a:r>
              <a:r>
                <a:rPr kumimoji="0" lang="en-US" altLang="zh-CN" sz="1400" b="1">
                  <a:latin typeface="Tahoma" pitchFamily="34" charset="0"/>
                </a:rPr>
                <a:t>B-ISDN</a:t>
              </a:r>
            </a:p>
            <a:p>
              <a:r>
                <a:rPr kumimoji="0" lang="en-US" altLang="zh-CN" sz="1200" b="1">
                  <a:latin typeface="Tahoma" pitchFamily="34" charset="0"/>
                </a:rPr>
                <a:t>155Mb/s-622Mb/s</a:t>
              </a:r>
            </a:p>
          </p:txBody>
        </p:sp>
        <p:sp>
          <p:nvSpPr>
            <p:cNvPr id="16437" name="Line 16"/>
            <p:cNvSpPr>
              <a:spLocks noChangeShapeType="1"/>
            </p:cNvSpPr>
            <p:nvPr/>
          </p:nvSpPr>
          <p:spPr bwMode="auto">
            <a:xfrm>
              <a:off x="3457575" y="148590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8" name="Line 17"/>
            <p:cNvSpPr>
              <a:spLocks noChangeShapeType="1"/>
            </p:cNvSpPr>
            <p:nvPr/>
          </p:nvSpPr>
          <p:spPr bwMode="auto">
            <a:xfrm>
              <a:off x="4681538" y="148590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9" name="Line 18"/>
            <p:cNvSpPr>
              <a:spLocks noChangeShapeType="1"/>
            </p:cNvSpPr>
            <p:nvPr/>
          </p:nvSpPr>
          <p:spPr bwMode="auto">
            <a:xfrm>
              <a:off x="5832475" y="148590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1" name="Text Box 41"/>
            <p:cNvSpPr txBox="1">
              <a:spLocks noChangeArrowheads="1"/>
            </p:cNvSpPr>
            <p:nvPr/>
          </p:nvSpPr>
          <p:spPr bwMode="auto">
            <a:xfrm>
              <a:off x="7273925" y="1289050"/>
              <a:ext cx="1042988" cy="70008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zh-CN" sz="1400" b="1">
                  <a:latin typeface="Tahoma" pitchFamily="34" charset="0"/>
                </a:rPr>
                <a:t>2000</a:t>
              </a:r>
              <a:r>
                <a:rPr kumimoji="0" lang="zh-CN" altLang="en-US" sz="1400" b="1">
                  <a:latin typeface="Tahoma" pitchFamily="34" charset="0"/>
                </a:rPr>
                <a:t>年</a:t>
              </a:r>
            </a:p>
            <a:p>
              <a:r>
                <a:rPr kumimoji="0" lang="zh-CN" altLang="en-US" sz="1400" b="1">
                  <a:latin typeface="Tahoma" pitchFamily="34" charset="0"/>
                </a:rPr>
                <a:t>光交换网</a:t>
              </a:r>
            </a:p>
            <a:p>
              <a:r>
                <a:rPr kumimoji="0" lang="en-US" altLang="zh-CN" sz="1200" b="1">
                  <a:latin typeface="Tahoma" pitchFamily="34" charset="0"/>
                </a:rPr>
                <a:t>Gb/s-Tb/s</a:t>
              </a:r>
            </a:p>
          </p:txBody>
        </p:sp>
        <p:sp>
          <p:nvSpPr>
            <p:cNvPr id="16442" name="Line 42"/>
            <p:cNvSpPr>
              <a:spLocks noChangeShapeType="1"/>
            </p:cNvSpPr>
            <p:nvPr/>
          </p:nvSpPr>
          <p:spPr bwMode="auto">
            <a:xfrm>
              <a:off x="6985000" y="1485900"/>
              <a:ext cx="288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3" name="Line 43"/>
            <p:cNvSpPr>
              <a:spLocks noChangeShapeType="1"/>
            </p:cNvSpPr>
            <p:nvPr/>
          </p:nvSpPr>
          <p:spPr bwMode="auto">
            <a:xfrm>
              <a:off x="8244656" y="1484784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4860032" y="2132856"/>
              <a:ext cx="1008385" cy="2160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数字化电话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0975" y="2853186"/>
            <a:ext cx="8494713" cy="935854"/>
            <a:chOff x="180975" y="2708920"/>
            <a:chExt cx="8494713" cy="935854"/>
          </a:xfrm>
        </p:grpSpPr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180975" y="2708920"/>
              <a:ext cx="8494713" cy="738188"/>
              <a:chOff x="114" y="1888"/>
              <a:chExt cx="5351" cy="465"/>
            </a:xfrm>
          </p:grpSpPr>
          <p:sp>
            <p:nvSpPr>
              <p:cNvPr id="22" name="Text Box 6"/>
              <p:cNvSpPr txBox="1">
                <a:spLocks noChangeArrowheads="1"/>
              </p:cNvSpPr>
              <p:nvPr/>
            </p:nvSpPr>
            <p:spPr bwMode="auto">
              <a:xfrm>
                <a:off x="114" y="2024"/>
                <a:ext cx="635" cy="25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CN" altLang="en-US" sz="2000" b="1">
                    <a:latin typeface="Tahoma" pitchFamily="34" charset="0"/>
                  </a:rPr>
                  <a:t>无线网</a:t>
                </a:r>
              </a:p>
            </p:txBody>
          </p:sp>
          <p:sp>
            <p:nvSpPr>
              <p:cNvPr id="23" name="Text Box 23"/>
              <p:cNvSpPr txBox="1">
                <a:spLocks noChangeArrowheads="1"/>
              </p:cNvSpPr>
              <p:nvPr/>
            </p:nvSpPr>
            <p:spPr bwMode="auto">
              <a:xfrm>
                <a:off x="1350" y="1980"/>
                <a:ext cx="725" cy="33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400" b="1" dirty="0">
                    <a:latin typeface="Tahoma" pitchFamily="34" charset="0"/>
                  </a:rPr>
                  <a:t>80</a:t>
                </a:r>
                <a:r>
                  <a:rPr kumimoji="0" lang="zh-CN" altLang="en-US" sz="1400" b="1" dirty="0">
                    <a:latin typeface="Tahoma" pitchFamily="34" charset="0"/>
                  </a:rPr>
                  <a:t>年代模拟</a:t>
                </a:r>
                <a:r>
                  <a:rPr kumimoji="0" lang="zh-CN" altLang="en-US" sz="1400" b="1" dirty="0" smtClean="0">
                    <a:latin typeface="Tahoma" pitchFamily="34" charset="0"/>
                  </a:rPr>
                  <a:t>移动</a:t>
                </a:r>
                <a:r>
                  <a:rPr kumimoji="0" lang="en-US" altLang="zh-CN" sz="1400" b="1" dirty="0" smtClean="0">
                    <a:latin typeface="Tahoma" pitchFamily="34" charset="0"/>
                  </a:rPr>
                  <a:t>(1G)</a:t>
                </a:r>
                <a:endParaRPr kumimoji="0" lang="zh-CN" altLang="en-US" sz="1400" b="1" dirty="0">
                  <a:latin typeface="Tahoma" pitchFamily="34" charset="0"/>
                </a:endParaRPr>
              </a:p>
            </p:txBody>
          </p:sp>
          <p:sp>
            <p:nvSpPr>
              <p:cNvPr id="24" name="Text Box 24"/>
              <p:cNvSpPr txBox="1">
                <a:spLocks noChangeArrowheads="1"/>
              </p:cNvSpPr>
              <p:nvPr/>
            </p:nvSpPr>
            <p:spPr bwMode="auto">
              <a:xfrm>
                <a:off x="2250" y="1969"/>
                <a:ext cx="590" cy="33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400" b="1" dirty="0">
                    <a:latin typeface="Tahoma" pitchFamily="34" charset="0"/>
                  </a:rPr>
                  <a:t>90</a:t>
                </a:r>
                <a:r>
                  <a:rPr kumimoji="0" lang="zh-CN" altLang="en-US" sz="1400" b="1" dirty="0">
                    <a:latin typeface="Tahoma" pitchFamily="34" charset="0"/>
                  </a:rPr>
                  <a:t>年代</a:t>
                </a:r>
                <a:r>
                  <a:rPr kumimoji="0" lang="en-US" altLang="zh-CN" sz="1400" b="1" dirty="0" smtClean="0">
                    <a:latin typeface="Tahoma" pitchFamily="34" charset="0"/>
                  </a:rPr>
                  <a:t>GSM(2G)</a:t>
                </a:r>
                <a:endParaRPr kumimoji="0" lang="en-US" altLang="zh-CN" sz="1400" b="1" dirty="0">
                  <a:latin typeface="Tahoma" pitchFamily="34" charset="0"/>
                </a:endParaRPr>
              </a:p>
            </p:txBody>
          </p:sp>
          <p:sp>
            <p:nvSpPr>
              <p:cNvPr id="25" name="Text Box 25"/>
              <p:cNvSpPr txBox="1">
                <a:spLocks noChangeArrowheads="1"/>
              </p:cNvSpPr>
              <p:nvPr/>
            </p:nvSpPr>
            <p:spPr bwMode="auto">
              <a:xfrm>
                <a:off x="3060" y="1888"/>
                <a:ext cx="900" cy="465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400" b="1" dirty="0" smtClean="0">
                    <a:latin typeface="Tahoma" pitchFamily="34" charset="0"/>
                  </a:rPr>
                  <a:t>2002</a:t>
                </a:r>
                <a:r>
                  <a:rPr kumimoji="0" lang="zh-CN" altLang="en-US" sz="1400" b="1" dirty="0" smtClean="0">
                    <a:latin typeface="Tahoma" pitchFamily="34" charset="0"/>
                  </a:rPr>
                  <a:t>年</a:t>
                </a:r>
                <a:endParaRPr kumimoji="0" lang="zh-CN" altLang="en-US" sz="1400" b="1" dirty="0">
                  <a:latin typeface="Tahoma" pitchFamily="34" charset="0"/>
                </a:endParaRPr>
              </a:p>
              <a:p>
                <a:r>
                  <a:rPr kumimoji="0" lang="en-US" altLang="zh-CN" sz="1400" b="1" dirty="0" smtClean="0">
                    <a:latin typeface="Tahoma" pitchFamily="34" charset="0"/>
                  </a:rPr>
                  <a:t>CDMA -2000</a:t>
                </a:r>
                <a:endParaRPr kumimoji="0" lang="en-US" altLang="zh-CN" sz="1400" b="1" dirty="0">
                  <a:latin typeface="Tahoma" pitchFamily="34" charset="0"/>
                </a:endParaRPr>
              </a:p>
              <a:p>
                <a:r>
                  <a:rPr kumimoji="0" lang="en-US" altLang="zh-CN" sz="1400" b="1" dirty="0" smtClean="0">
                    <a:latin typeface="Tahoma" pitchFamily="34" charset="0"/>
                  </a:rPr>
                  <a:t>W-CDMA</a:t>
                </a:r>
                <a:r>
                  <a:rPr kumimoji="0" lang="zh-CN" altLang="en-US" sz="1400" b="1" dirty="0" smtClean="0">
                    <a:latin typeface="Tahoma" pitchFamily="34" charset="0"/>
                  </a:rPr>
                  <a:t>（</a:t>
                </a:r>
                <a:r>
                  <a:rPr kumimoji="0" lang="en-US" altLang="zh-CN" sz="1400" b="1" dirty="0" smtClean="0">
                    <a:latin typeface="Tahoma" pitchFamily="34" charset="0"/>
                  </a:rPr>
                  <a:t>3G</a:t>
                </a:r>
                <a:r>
                  <a:rPr kumimoji="0" lang="zh-CN" altLang="en-US" sz="1400" b="1" dirty="0" smtClean="0">
                    <a:latin typeface="Tahoma" pitchFamily="34" charset="0"/>
                  </a:rPr>
                  <a:t>）</a:t>
                </a:r>
                <a:endParaRPr kumimoji="0" lang="en-US" altLang="zh-CN" sz="1400" b="1" dirty="0">
                  <a:latin typeface="Tahoma" pitchFamily="34" charset="0"/>
                </a:endParaRPr>
              </a:p>
            </p:txBody>
          </p:sp>
          <p:sp>
            <p:nvSpPr>
              <p:cNvPr id="26" name="Line 39"/>
              <p:cNvSpPr>
                <a:spLocks noChangeShapeType="1"/>
              </p:cNvSpPr>
              <p:nvPr/>
            </p:nvSpPr>
            <p:spPr bwMode="auto">
              <a:xfrm>
                <a:off x="2070" y="2161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0"/>
              <p:cNvSpPr>
                <a:spLocks noChangeShapeType="1"/>
              </p:cNvSpPr>
              <p:nvPr/>
            </p:nvSpPr>
            <p:spPr bwMode="auto">
              <a:xfrm>
                <a:off x="2835" y="2160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45"/>
              <p:cNvSpPr>
                <a:spLocks noChangeShapeType="1"/>
              </p:cNvSpPr>
              <p:nvPr/>
            </p:nvSpPr>
            <p:spPr bwMode="auto">
              <a:xfrm>
                <a:off x="3960" y="2115"/>
                <a:ext cx="20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Text Box 62"/>
              <p:cNvSpPr txBox="1">
                <a:spLocks noChangeArrowheads="1"/>
              </p:cNvSpPr>
              <p:nvPr/>
            </p:nvSpPr>
            <p:spPr bwMode="auto">
              <a:xfrm>
                <a:off x="4164" y="1971"/>
                <a:ext cx="1056" cy="33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400" b="1" dirty="0" smtClean="0">
                    <a:latin typeface="Tahoma" pitchFamily="34" charset="0"/>
                  </a:rPr>
                  <a:t>2010</a:t>
                </a:r>
                <a:r>
                  <a:rPr kumimoji="0" lang="zh-CN" altLang="en-US" sz="1400" b="1" dirty="0" smtClean="0">
                    <a:latin typeface="Tahoma" pitchFamily="34" charset="0"/>
                  </a:rPr>
                  <a:t>年</a:t>
                </a:r>
                <a:endParaRPr kumimoji="0" lang="zh-CN" altLang="en-US" sz="1400" b="1" dirty="0">
                  <a:latin typeface="Tahoma" pitchFamily="34" charset="0"/>
                </a:endParaRPr>
              </a:p>
              <a:p>
                <a:r>
                  <a:rPr kumimoji="0" lang="en-US" altLang="zh-CN" sz="1400" b="1" dirty="0" smtClean="0">
                    <a:solidFill>
                      <a:srgbClr val="FF0000"/>
                    </a:solidFill>
                    <a:latin typeface="Tahoma" pitchFamily="34" charset="0"/>
                  </a:rPr>
                  <a:t>4G(LTE ) ,5G</a:t>
                </a:r>
                <a:endParaRPr kumimoji="0" lang="en-US" altLang="zh-CN" sz="1400" b="1" dirty="0">
                  <a:solidFill>
                    <a:srgbClr val="FF0000"/>
                  </a:solidFill>
                  <a:latin typeface="Tahoma" pitchFamily="34" charset="0"/>
                </a:endParaRPr>
              </a:p>
            </p:txBody>
          </p:sp>
          <p:sp>
            <p:nvSpPr>
              <p:cNvPr id="30" name="Line 63"/>
              <p:cNvSpPr>
                <a:spLocks noChangeShapeType="1"/>
              </p:cNvSpPr>
              <p:nvPr/>
            </p:nvSpPr>
            <p:spPr bwMode="auto">
              <a:xfrm>
                <a:off x="5261" y="2115"/>
                <a:ext cx="20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" name="矩形 39"/>
            <p:cNvSpPr/>
            <p:nvPr/>
          </p:nvSpPr>
          <p:spPr bwMode="auto">
            <a:xfrm>
              <a:off x="3491880" y="3428750"/>
              <a:ext cx="1021828" cy="2160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数字化电话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8750" y="4581128"/>
            <a:ext cx="8445698" cy="878582"/>
            <a:chOff x="158750" y="4581128"/>
            <a:chExt cx="8445698" cy="878582"/>
          </a:xfrm>
        </p:grpSpPr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158750" y="4581128"/>
              <a:ext cx="1727200" cy="396875"/>
            </a:xfrm>
            <a:prstGeom prst="rect">
              <a:avLst/>
            </a:prstGeom>
            <a:solidFill>
              <a:srgbClr val="E1DC03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000" b="1">
                  <a:latin typeface="Tahoma" pitchFamily="34" charset="0"/>
                </a:rPr>
                <a:t>有线电视网</a:t>
              </a:r>
            </a:p>
          </p:txBody>
        </p:sp>
        <p:sp>
          <p:nvSpPr>
            <p:cNvPr id="33" name="Text Box 26"/>
            <p:cNvSpPr txBox="1">
              <a:spLocks noChangeArrowheads="1"/>
            </p:cNvSpPr>
            <p:nvPr/>
          </p:nvSpPr>
          <p:spPr bwMode="auto">
            <a:xfrm>
              <a:off x="2136775" y="4654153"/>
              <a:ext cx="1189038" cy="517525"/>
            </a:xfrm>
            <a:prstGeom prst="rect">
              <a:avLst/>
            </a:prstGeom>
            <a:solidFill>
              <a:srgbClr val="E1DC03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400" b="1">
                  <a:latin typeface="Tahoma" pitchFamily="34" charset="0"/>
                </a:rPr>
                <a:t>70</a:t>
              </a:r>
              <a:r>
                <a:rPr kumimoji="0" lang="zh-CN" altLang="en-US" sz="1400" b="1">
                  <a:latin typeface="Tahoma" pitchFamily="34" charset="0"/>
                </a:rPr>
                <a:t>年代</a:t>
              </a:r>
              <a:r>
                <a:rPr kumimoji="0" lang="en-US" altLang="zh-CN" sz="1400" b="1">
                  <a:latin typeface="Tahoma" pitchFamily="34" charset="0"/>
                </a:rPr>
                <a:t>CATV</a:t>
              </a:r>
            </a:p>
          </p:txBody>
        </p:sp>
        <p:sp>
          <p:nvSpPr>
            <p:cNvPr id="34" name="Text Box 27"/>
            <p:cNvSpPr txBox="1">
              <a:spLocks noChangeArrowheads="1"/>
            </p:cNvSpPr>
            <p:nvPr/>
          </p:nvSpPr>
          <p:spPr bwMode="auto">
            <a:xfrm>
              <a:off x="4694238" y="4654153"/>
              <a:ext cx="1008063" cy="517525"/>
            </a:xfrm>
            <a:prstGeom prst="rect">
              <a:avLst/>
            </a:prstGeom>
            <a:solidFill>
              <a:srgbClr val="E1DC03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en-US" altLang="zh-CN" sz="1400" b="1">
                  <a:latin typeface="Tahoma" pitchFamily="34" charset="0"/>
                </a:rPr>
                <a:t>1994</a:t>
              </a:r>
              <a:r>
                <a:rPr kumimoji="0" lang="zh-CN" altLang="en-US" sz="1400" b="1">
                  <a:latin typeface="Tahoma" pitchFamily="34" charset="0"/>
                </a:rPr>
                <a:t>年</a:t>
              </a:r>
              <a:r>
                <a:rPr kumimoji="0" lang="en-US" altLang="zh-CN" sz="1400" b="1">
                  <a:latin typeface="Tahoma" pitchFamily="34" charset="0"/>
                </a:rPr>
                <a:t>HFC</a:t>
              </a:r>
            </a:p>
          </p:txBody>
        </p:sp>
        <p:sp>
          <p:nvSpPr>
            <p:cNvPr id="35" name="Line 46"/>
            <p:cNvSpPr>
              <a:spLocks noChangeShapeType="1"/>
            </p:cNvSpPr>
            <p:nvPr/>
          </p:nvSpPr>
          <p:spPr bwMode="auto">
            <a:xfrm>
              <a:off x="3254375" y="4868466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47"/>
            <p:cNvSpPr>
              <a:spLocks noChangeShapeType="1"/>
            </p:cNvSpPr>
            <p:nvPr/>
          </p:nvSpPr>
          <p:spPr bwMode="auto">
            <a:xfrm>
              <a:off x="5702300" y="4868466"/>
              <a:ext cx="287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Text Box 57"/>
            <p:cNvSpPr txBox="1">
              <a:spLocks noChangeArrowheads="1"/>
            </p:cNvSpPr>
            <p:nvPr/>
          </p:nvSpPr>
          <p:spPr bwMode="auto">
            <a:xfrm>
              <a:off x="3470275" y="4582716"/>
              <a:ext cx="1404938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200" b="1">
                  <a:latin typeface="Tahoma" pitchFamily="34" charset="0"/>
                </a:rPr>
                <a:t>450MHz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200" b="1">
                  <a:latin typeface="Tahoma" pitchFamily="34" charset="0"/>
                </a:rPr>
                <a:t>60ch.</a:t>
              </a:r>
              <a:r>
                <a:rPr kumimoji="0" lang="zh-CN" altLang="en-US" sz="1200" b="1">
                  <a:latin typeface="Tahoma" pitchFamily="34" charset="0"/>
                </a:rPr>
                <a:t>模拟</a:t>
              </a:r>
              <a:r>
                <a:rPr kumimoji="0" lang="en-US" altLang="zh-CN" sz="1200" b="1">
                  <a:latin typeface="Tahoma" pitchFamily="34" charset="0"/>
                </a:rPr>
                <a:t>TV</a:t>
              </a:r>
            </a:p>
          </p:txBody>
        </p:sp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5796160" y="4582716"/>
              <a:ext cx="2808288" cy="549275"/>
            </a:xfrm>
            <a:prstGeom prst="rect">
              <a:avLst/>
            </a:prstGeom>
            <a:noFill/>
            <a:ln w="9525">
              <a:noFill/>
              <a:prstDash val="dash"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200" b="1" dirty="0">
                  <a:latin typeface="Tahoma" pitchFamily="34" charset="0"/>
                </a:rPr>
                <a:t>750MHz~1GHz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200" b="1" dirty="0">
                  <a:latin typeface="Tahoma" pitchFamily="34" charset="0"/>
                </a:rPr>
                <a:t>200ch</a:t>
              </a:r>
              <a:r>
                <a:rPr kumimoji="0" lang="zh-CN" altLang="en-US" sz="1200" b="1" dirty="0">
                  <a:latin typeface="Tahoma" pitchFamily="34" charset="0"/>
                </a:rPr>
                <a:t>。数字</a:t>
              </a:r>
              <a:r>
                <a:rPr kumimoji="0" lang="en-US" altLang="zh-CN" sz="1200" b="1" dirty="0">
                  <a:latin typeface="Tahoma" pitchFamily="34" charset="0"/>
                </a:rPr>
                <a:t>TV   cable modem</a:t>
              </a: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4716016" y="5243686"/>
              <a:ext cx="1006498" cy="2160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数字化电视</a:t>
              </a:r>
            </a:p>
          </p:txBody>
        </p:sp>
      </p:grpSp>
      <p:sp>
        <p:nvSpPr>
          <p:cNvPr id="42" name="矩形 41"/>
          <p:cNvSpPr/>
          <p:nvPr/>
        </p:nvSpPr>
        <p:spPr bwMode="auto">
          <a:xfrm>
            <a:off x="251519" y="5688508"/>
            <a:ext cx="8371781" cy="10528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调制解调及光纤（波分）应用使得通信网络可以支持数字信号的高速传输，为计算机网络的构建提供了高速通道。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36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51"/>
    </mc:Choice>
    <mc:Fallback xmlns="">
      <p:transition spd="slow" advTm="153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60"/>
          <p:cNvSpPr txBox="1">
            <a:spLocks noChangeArrowheads="1"/>
          </p:cNvSpPr>
          <p:nvPr/>
        </p:nvSpPr>
        <p:spPr bwMode="auto">
          <a:xfrm>
            <a:off x="158750" y="260350"/>
            <a:ext cx="570939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</a:rPr>
              <a:t>通信网和计算机网络的关系</a:t>
            </a:r>
          </a:p>
        </p:txBody>
      </p:sp>
      <p:sp>
        <p:nvSpPr>
          <p:cNvPr id="16407" name="Text Box 6"/>
          <p:cNvSpPr txBox="1">
            <a:spLocks noChangeArrowheads="1"/>
          </p:cNvSpPr>
          <p:nvPr/>
        </p:nvSpPr>
        <p:spPr bwMode="auto">
          <a:xfrm>
            <a:off x="5436096" y="2456061"/>
            <a:ext cx="1729184" cy="39687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000" b="1" dirty="0">
                <a:latin typeface="Tahoma" pitchFamily="34" charset="0"/>
              </a:rPr>
              <a:t>无线网</a:t>
            </a:r>
          </a:p>
        </p:txBody>
      </p:sp>
      <p:sp>
        <p:nvSpPr>
          <p:cNvPr id="16392" name="Text Box 66"/>
          <p:cNvSpPr txBox="1">
            <a:spLocks noChangeArrowheads="1"/>
          </p:cNvSpPr>
          <p:nvPr/>
        </p:nvSpPr>
        <p:spPr bwMode="auto">
          <a:xfrm>
            <a:off x="8655050" y="117475"/>
            <a:ext cx="41870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12</a:t>
            </a:r>
            <a:endParaRPr lang="en-US" altLang="zh-CN" dirty="0"/>
          </a:p>
        </p:txBody>
      </p:sp>
      <p:sp>
        <p:nvSpPr>
          <p:cNvPr id="629827" name="Rectangle 67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6399" name="Text Box 8"/>
          <p:cNvSpPr txBox="1">
            <a:spLocks noChangeArrowheads="1"/>
          </p:cNvSpPr>
          <p:nvPr/>
        </p:nvSpPr>
        <p:spPr bwMode="auto">
          <a:xfrm>
            <a:off x="180975" y="4435971"/>
            <a:ext cx="1727200" cy="39687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000" b="1" dirty="0">
                <a:latin typeface="Tahoma" pitchFamily="34" charset="0"/>
              </a:rPr>
              <a:t>计算机局域网</a:t>
            </a:r>
          </a:p>
        </p:txBody>
      </p:sp>
      <p:sp>
        <p:nvSpPr>
          <p:cNvPr id="16400" name="Text Box 28"/>
          <p:cNvSpPr txBox="1">
            <a:spLocks noChangeArrowheads="1"/>
          </p:cNvSpPr>
          <p:nvPr/>
        </p:nvSpPr>
        <p:spPr bwMode="auto">
          <a:xfrm>
            <a:off x="2124075" y="4293096"/>
            <a:ext cx="1079500" cy="70008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zh-CN" sz="1400" b="1">
                <a:latin typeface="Tahoma" pitchFamily="34" charset="0"/>
              </a:rPr>
              <a:t>70</a:t>
            </a:r>
            <a:r>
              <a:rPr kumimoji="0" lang="zh-CN" altLang="en-US" sz="1400" b="1">
                <a:latin typeface="Tahoma" pitchFamily="34" charset="0"/>
              </a:rPr>
              <a:t>年代</a:t>
            </a:r>
          </a:p>
          <a:p>
            <a:pPr algn="ctr"/>
            <a:r>
              <a:rPr kumimoji="0" lang="en-US" altLang="zh-CN" sz="1400" b="1">
                <a:latin typeface="Tahoma" pitchFamily="34" charset="0"/>
              </a:rPr>
              <a:t>10BASE-5</a:t>
            </a:r>
          </a:p>
          <a:p>
            <a:pPr algn="ctr"/>
            <a:r>
              <a:rPr kumimoji="0" lang="en-US" altLang="zh-CN" sz="1200" b="1">
                <a:latin typeface="Tahoma" pitchFamily="34" charset="0"/>
              </a:rPr>
              <a:t>10Mb/s</a:t>
            </a:r>
          </a:p>
        </p:txBody>
      </p:sp>
      <p:sp>
        <p:nvSpPr>
          <p:cNvPr id="16401" name="Text Box 29"/>
          <p:cNvSpPr txBox="1">
            <a:spLocks noChangeArrowheads="1"/>
          </p:cNvSpPr>
          <p:nvPr/>
        </p:nvSpPr>
        <p:spPr bwMode="auto">
          <a:xfrm>
            <a:off x="3644900" y="4293096"/>
            <a:ext cx="1503363" cy="70802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CN" sz="1400" b="1" dirty="0">
                <a:latin typeface="Tahoma" pitchFamily="34" charset="0"/>
              </a:rPr>
              <a:t>80</a:t>
            </a:r>
            <a:r>
              <a:rPr kumimoji="0" lang="zh-CN" altLang="en-US" sz="1400" b="1" dirty="0">
                <a:latin typeface="Tahoma" pitchFamily="34" charset="0"/>
              </a:rPr>
              <a:t>年代</a:t>
            </a:r>
          </a:p>
          <a:p>
            <a:r>
              <a:rPr kumimoji="0" lang="en-US" altLang="zh-CN" sz="1400" b="1" dirty="0" smtClean="0">
                <a:latin typeface="Tahoma" pitchFamily="34" charset="0"/>
              </a:rPr>
              <a:t>FDDI  /  ATM</a:t>
            </a:r>
            <a:endParaRPr kumimoji="0" lang="en-US" altLang="zh-CN" sz="1400" b="1" dirty="0">
              <a:latin typeface="Tahoma" pitchFamily="34" charset="0"/>
            </a:endParaRPr>
          </a:p>
          <a:p>
            <a:r>
              <a:rPr kumimoji="0" lang="en-US" altLang="zh-CN" sz="1200" b="1" dirty="0">
                <a:latin typeface="Tahoma" pitchFamily="34" charset="0"/>
              </a:rPr>
              <a:t>100Mb/s</a:t>
            </a:r>
          </a:p>
        </p:txBody>
      </p:sp>
      <p:sp>
        <p:nvSpPr>
          <p:cNvPr id="16402" name="Text Box 30"/>
          <p:cNvSpPr txBox="1">
            <a:spLocks noChangeArrowheads="1"/>
          </p:cNvSpPr>
          <p:nvPr/>
        </p:nvSpPr>
        <p:spPr bwMode="auto">
          <a:xfrm>
            <a:off x="5148263" y="4293096"/>
            <a:ext cx="1223963" cy="70008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CN" sz="1400" b="1" dirty="0">
                <a:latin typeface="Tahoma" pitchFamily="34" charset="0"/>
              </a:rPr>
              <a:t>90</a:t>
            </a:r>
            <a:r>
              <a:rPr kumimoji="0" lang="zh-CN" altLang="en-US" sz="1400" b="1" dirty="0">
                <a:latin typeface="Tahoma" pitchFamily="34" charset="0"/>
              </a:rPr>
              <a:t>年代初</a:t>
            </a:r>
          </a:p>
          <a:p>
            <a:r>
              <a:rPr kumimoji="0" lang="en-US" altLang="zh-CN" sz="1400" b="1" dirty="0">
                <a:latin typeface="Tahoma" pitchFamily="34" charset="0"/>
              </a:rPr>
              <a:t>100BASE-T</a:t>
            </a:r>
          </a:p>
          <a:p>
            <a:r>
              <a:rPr kumimoji="0" lang="en-US" altLang="zh-CN" sz="1200" b="1" dirty="0">
                <a:latin typeface="Tahoma" pitchFamily="34" charset="0"/>
              </a:rPr>
              <a:t>100Mb/s</a:t>
            </a:r>
          </a:p>
        </p:txBody>
      </p:sp>
      <p:sp>
        <p:nvSpPr>
          <p:cNvPr id="16403" name="Text Box 32"/>
          <p:cNvSpPr txBox="1">
            <a:spLocks noChangeArrowheads="1"/>
          </p:cNvSpPr>
          <p:nvPr/>
        </p:nvSpPr>
        <p:spPr bwMode="auto">
          <a:xfrm>
            <a:off x="6659563" y="4293096"/>
            <a:ext cx="579438" cy="64611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CN" sz="1200" b="1" dirty="0">
                <a:latin typeface="Tahoma" pitchFamily="34" charset="0"/>
              </a:rPr>
              <a:t>97</a:t>
            </a:r>
            <a:r>
              <a:rPr kumimoji="0" lang="zh-CN" altLang="en-US" sz="1200" b="1" dirty="0">
                <a:latin typeface="Tahoma" pitchFamily="34" charset="0"/>
              </a:rPr>
              <a:t>年</a:t>
            </a:r>
          </a:p>
          <a:p>
            <a:r>
              <a:rPr kumimoji="0" lang="en-US" altLang="zh-CN" sz="1200" b="1" dirty="0">
                <a:latin typeface="Tahoma" pitchFamily="34" charset="0"/>
              </a:rPr>
              <a:t>GB-T</a:t>
            </a:r>
          </a:p>
          <a:p>
            <a:r>
              <a:rPr kumimoji="0" lang="en-US" altLang="zh-CN" sz="1200" b="1" dirty="0">
                <a:latin typeface="Tahoma" pitchFamily="34" charset="0"/>
              </a:rPr>
              <a:t>Gb/s</a:t>
            </a:r>
          </a:p>
        </p:txBody>
      </p:sp>
      <p:sp>
        <p:nvSpPr>
          <p:cNvPr id="16404" name="Line 50"/>
          <p:cNvSpPr>
            <a:spLocks noChangeShapeType="1"/>
          </p:cNvSpPr>
          <p:nvPr/>
        </p:nvSpPr>
        <p:spPr bwMode="auto">
          <a:xfrm>
            <a:off x="7286625" y="4620121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5" name="Line 51"/>
          <p:cNvSpPr>
            <a:spLocks noChangeShapeType="1"/>
          </p:cNvSpPr>
          <p:nvPr/>
        </p:nvSpPr>
        <p:spPr bwMode="auto">
          <a:xfrm flipV="1">
            <a:off x="6372225" y="4632821"/>
            <a:ext cx="27305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6" name="Line 52"/>
          <p:cNvSpPr>
            <a:spLocks noChangeShapeType="1"/>
          </p:cNvSpPr>
          <p:nvPr/>
        </p:nvSpPr>
        <p:spPr bwMode="auto">
          <a:xfrm flipV="1">
            <a:off x="8353425" y="4639171"/>
            <a:ext cx="287338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6" name="Line 50"/>
          <p:cNvSpPr>
            <a:spLocks noChangeShapeType="1"/>
          </p:cNvSpPr>
          <p:nvPr/>
        </p:nvSpPr>
        <p:spPr bwMode="auto">
          <a:xfrm>
            <a:off x="3214688" y="4620120"/>
            <a:ext cx="421208" cy="131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Text Box 32"/>
          <p:cNvSpPr txBox="1">
            <a:spLocks noChangeArrowheads="1"/>
          </p:cNvSpPr>
          <p:nvPr/>
        </p:nvSpPr>
        <p:spPr bwMode="auto">
          <a:xfrm>
            <a:off x="7493000" y="4331196"/>
            <a:ext cx="793750" cy="6461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CN" sz="1200" b="1">
                <a:latin typeface="Tahoma" pitchFamily="34" charset="0"/>
              </a:rPr>
              <a:t>2002</a:t>
            </a:r>
            <a:r>
              <a:rPr kumimoji="0" lang="zh-CN" altLang="en-US" sz="1200" b="1">
                <a:latin typeface="Tahoma" pitchFamily="34" charset="0"/>
              </a:rPr>
              <a:t>年</a:t>
            </a:r>
          </a:p>
          <a:p>
            <a:r>
              <a:rPr kumimoji="0" lang="en-US" altLang="zh-CN" sz="1200" b="1">
                <a:latin typeface="Tahoma" pitchFamily="34" charset="0"/>
              </a:rPr>
              <a:t>10GB-E</a:t>
            </a:r>
          </a:p>
          <a:p>
            <a:r>
              <a:rPr kumimoji="0" lang="en-US" altLang="zh-CN" sz="1200" b="1">
                <a:latin typeface="Tahoma" pitchFamily="34" charset="0"/>
              </a:rPr>
              <a:t>10Gb/s</a:t>
            </a:r>
          </a:p>
        </p:txBody>
      </p:sp>
      <p:grpSp>
        <p:nvGrpSpPr>
          <p:cNvPr id="81" name="组合 80"/>
          <p:cNvGrpSpPr/>
          <p:nvPr/>
        </p:nvGrpSpPr>
        <p:grpSpPr>
          <a:xfrm>
            <a:off x="180975" y="5229200"/>
            <a:ext cx="8934263" cy="738188"/>
            <a:chOff x="180975" y="5589240"/>
            <a:chExt cx="8934263" cy="738188"/>
          </a:xfrm>
        </p:grpSpPr>
        <p:sp>
          <p:nvSpPr>
            <p:cNvPr id="16444" name="Text Box 9"/>
            <p:cNvSpPr txBox="1">
              <a:spLocks noChangeArrowheads="1"/>
            </p:cNvSpPr>
            <p:nvPr/>
          </p:nvSpPr>
          <p:spPr bwMode="auto">
            <a:xfrm>
              <a:off x="180975" y="5732115"/>
              <a:ext cx="1035442" cy="396875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000" b="1" dirty="0">
                  <a:latin typeface="Tahoma" pitchFamily="34" charset="0"/>
                </a:rPr>
                <a:t>因特网</a:t>
              </a:r>
            </a:p>
          </p:txBody>
        </p:sp>
        <p:sp>
          <p:nvSpPr>
            <p:cNvPr id="16445" name="Text Box 33"/>
            <p:cNvSpPr txBox="1">
              <a:spLocks noChangeArrowheads="1"/>
            </p:cNvSpPr>
            <p:nvPr/>
          </p:nvSpPr>
          <p:spPr bwMode="auto">
            <a:xfrm>
              <a:off x="1733323" y="5717828"/>
              <a:ext cx="976740" cy="523875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1400" b="1" dirty="0">
                  <a:latin typeface="Tahoma" pitchFamily="34" charset="0"/>
                </a:rPr>
                <a:t>1968</a:t>
              </a:r>
              <a:r>
                <a:rPr kumimoji="0" lang="zh-CN" altLang="en-US" sz="1400" b="1" dirty="0">
                  <a:latin typeface="Tahoma" pitchFamily="34" charset="0"/>
                </a:rPr>
                <a:t>年</a:t>
              </a:r>
            </a:p>
            <a:p>
              <a:pPr algn="ctr"/>
              <a:r>
                <a:rPr kumimoji="0" lang="en-US" altLang="zh-CN" sz="1400" b="1" dirty="0">
                  <a:latin typeface="Tahoma" pitchFamily="34" charset="0"/>
                </a:rPr>
                <a:t>ARPA</a:t>
              </a:r>
              <a:endParaRPr kumimoji="0" lang="en-US" altLang="zh-CN" sz="1200" b="1" dirty="0">
                <a:latin typeface="Tahoma" pitchFamily="34" charset="0"/>
              </a:endParaRPr>
            </a:p>
          </p:txBody>
        </p:sp>
        <p:sp>
          <p:nvSpPr>
            <p:cNvPr id="16446" name="Text Box 34"/>
            <p:cNvSpPr txBox="1">
              <a:spLocks noChangeArrowheads="1"/>
            </p:cNvSpPr>
            <p:nvPr/>
          </p:nvSpPr>
          <p:spPr bwMode="auto">
            <a:xfrm>
              <a:off x="2856819" y="5717828"/>
              <a:ext cx="953911" cy="523875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1400" b="1">
                  <a:latin typeface="Tahoma" pitchFamily="34" charset="0"/>
                </a:rPr>
                <a:t>1982</a:t>
              </a:r>
              <a:r>
                <a:rPr kumimoji="0" lang="zh-CN" altLang="en-US" sz="1400" b="1">
                  <a:latin typeface="Tahoma" pitchFamily="34" charset="0"/>
                </a:rPr>
                <a:t>年</a:t>
              </a:r>
            </a:p>
            <a:p>
              <a:pPr algn="ctr"/>
              <a:r>
                <a:rPr kumimoji="0" lang="en-US" altLang="zh-CN" sz="1400" b="1">
                  <a:latin typeface="Tahoma" pitchFamily="34" charset="0"/>
                </a:rPr>
                <a:t>TCP/IP</a:t>
              </a:r>
              <a:endParaRPr kumimoji="0" lang="en-US" altLang="zh-CN" sz="1200" b="1">
                <a:latin typeface="Tahoma" pitchFamily="34" charset="0"/>
              </a:endParaRPr>
            </a:p>
          </p:txBody>
        </p:sp>
        <p:sp>
          <p:nvSpPr>
            <p:cNvPr id="16447" name="Text Box 35"/>
            <p:cNvSpPr txBox="1">
              <a:spLocks noChangeArrowheads="1"/>
            </p:cNvSpPr>
            <p:nvPr/>
          </p:nvSpPr>
          <p:spPr bwMode="auto">
            <a:xfrm>
              <a:off x="4030864" y="5589240"/>
              <a:ext cx="1257206" cy="730250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sz="1400" b="1">
                  <a:latin typeface="Tahoma" pitchFamily="34" charset="0"/>
                </a:rPr>
                <a:t>1992</a:t>
              </a:r>
              <a:r>
                <a:rPr kumimoji="0" lang="zh-CN" altLang="en-US" sz="1400" b="1">
                  <a:latin typeface="Tahoma" pitchFamily="34" charset="0"/>
                </a:rPr>
                <a:t>年</a:t>
              </a:r>
            </a:p>
            <a:p>
              <a:pPr algn="ctr"/>
              <a:r>
                <a:rPr kumimoji="0" lang="en-US" altLang="zh-CN" sz="1400" b="1">
                  <a:latin typeface="Tahoma" pitchFamily="34" charset="0"/>
                </a:rPr>
                <a:t>IPv6</a:t>
              </a:r>
              <a:r>
                <a:rPr kumimoji="0" lang="zh-CN" altLang="en-US" sz="1400" b="1">
                  <a:latin typeface="Tahoma" pitchFamily="34" charset="0"/>
                </a:rPr>
                <a:t>，</a:t>
              </a:r>
              <a:r>
                <a:rPr kumimoji="0" lang="en-US" altLang="zh-CN" sz="1400" b="1">
                  <a:latin typeface="Tahoma" pitchFamily="34" charset="0"/>
                </a:rPr>
                <a:t>RTP</a:t>
              </a:r>
            </a:p>
            <a:p>
              <a:pPr algn="ctr"/>
              <a:r>
                <a:rPr kumimoji="0" lang="en-US" altLang="zh-CN" sz="1400" b="1">
                  <a:latin typeface="Tahoma" pitchFamily="34" charset="0"/>
                </a:rPr>
                <a:t>RSVP</a:t>
              </a:r>
              <a:endParaRPr kumimoji="0" lang="en-US" altLang="zh-CN" sz="1200" b="1">
                <a:latin typeface="Tahoma" pitchFamily="34" charset="0"/>
              </a:endParaRPr>
            </a:p>
          </p:txBody>
        </p:sp>
        <p:sp>
          <p:nvSpPr>
            <p:cNvPr id="16448" name="Text Box 36"/>
            <p:cNvSpPr txBox="1">
              <a:spLocks noChangeArrowheads="1"/>
            </p:cNvSpPr>
            <p:nvPr/>
          </p:nvSpPr>
          <p:spPr bwMode="auto">
            <a:xfrm>
              <a:off x="5425042" y="5717828"/>
              <a:ext cx="1257206" cy="517525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0" lang="en-US" altLang="zh-CN" sz="1400" b="1" dirty="0">
                  <a:latin typeface="Tahoma" pitchFamily="34" charset="0"/>
                </a:rPr>
                <a:t>1996</a:t>
              </a:r>
              <a:r>
                <a:rPr kumimoji="0" lang="zh-CN" altLang="en-US" sz="1400" b="1" dirty="0">
                  <a:latin typeface="Tahoma" pitchFamily="34" charset="0"/>
                </a:rPr>
                <a:t>年</a:t>
              </a:r>
            </a:p>
            <a:p>
              <a:pPr algn="ctr"/>
              <a:r>
                <a:rPr kumimoji="0" lang="zh-CN" altLang="en-US" sz="1400" b="1" dirty="0">
                  <a:latin typeface="Tahoma" pitchFamily="34" charset="0"/>
                </a:rPr>
                <a:t>第</a:t>
              </a:r>
              <a:r>
                <a:rPr kumimoji="0" lang="en-US" altLang="zh-CN" sz="1400" b="1" dirty="0">
                  <a:latin typeface="Tahoma" pitchFamily="34" charset="0"/>
                </a:rPr>
                <a:t>3,4</a:t>
              </a:r>
              <a:r>
                <a:rPr kumimoji="0" lang="zh-CN" altLang="en-US" sz="1400" b="1" dirty="0">
                  <a:latin typeface="Tahoma" pitchFamily="34" charset="0"/>
                </a:rPr>
                <a:t>层交换</a:t>
              </a:r>
              <a:endParaRPr kumimoji="0" lang="zh-CN" altLang="en-US" sz="1200" b="1" dirty="0">
                <a:latin typeface="Tahoma" pitchFamily="34" charset="0"/>
              </a:endParaRPr>
            </a:p>
          </p:txBody>
        </p:sp>
        <p:sp>
          <p:nvSpPr>
            <p:cNvPr id="16449" name="Text Box 37"/>
            <p:cNvSpPr txBox="1">
              <a:spLocks noChangeArrowheads="1"/>
            </p:cNvSpPr>
            <p:nvPr/>
          </p:nvSpPr>
          <p:spPr bwMode="auto">
            <a:xfrm>
              <a:off x="6819220" y="5589240"/>
              <a:ext cx="1467556" cy="738188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1400" b="1" dirty="0">
                  <a:latin typeface="Tahoma" pitchFamily="34" charset="0"/>
                </a:rPr>
                <a:t>1998</a:t>
              </a:r>
              <a:r>
                <a:rPr kumimoji="0" lang="zh-CN" altLang="en-US" sz="1400" b="1" dirty="0">
                  <a:latin typeface="Tahoma" pitchFamily="34" charset="0"/>
                </a:rPr>
                <a:t>年</a:t>
              </a:r>
            </a:p>
            <a:p>
              <a:pPr algn="ctr"/>
              <a:r>
                <a:rPr kumimoji="0" lang="en-US" altLang="zh-CN" sz="1400" b="1" dirty="0">
                  <a:latin typeface="Tahoma" pitchFamily="34" charset="0"/>
                </a:rPr>
                <a:t>IP over SDH</a:t>
              </a:r>
            </a:p>
            <a:p>
              <a:pPr algn="ctr"/>
              <a:r>
                <a:rPr kumimoji="0" lang="en-US" altLang="zh-CN" sz="1400" b="1" dirty="0">
                  <a:latin typeface="Tahoma" pitchFamily="34" charset="0"/>
                </a:rPr>
                <a:t>IP over WDM</a:t>
              </a:r>
              <a:endParaRPr kumimoji="0" lang="en-US" altLang="zh-CN" sz="1200" b="1" dirty="0">
                <a:latin typeface="Tahoma" pitchFamily="34" charset="0"/>
              </a:endParaRPr>
            </a:p>
          </p:txBody>
        </p:sp>
        <p:sp>
          <p:nvSpPr>
            <p:cNvPr id="16450" name="Line 53"/>
            <p:cNvSpPr>
              <a:spLocks noChangeShapeType="1"/>
            </p:cNvSpPr>
            <p:nvPr/>
          </p:nvSpPr>
          <p:spPr bwMode="auto">
            <a:xfrm>
              <a:off x="2710063" y="6019453"/>
              <a:ext cx="1467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1" name="Line 54"/>
            <p:cNvSpPr>
              <a:spLocks noChangeShapeType="1"/>
            </p:cNvSpPr>
            <p:nvPr/>
          </p:nvSpPr>
          <p:spPr bwMode="auto">
            <a:xfrm>
              <a:off x="3810730" y="6019453"/>
              <a:ext cx="2233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2" name="Line 55"/>
            <p:cNvSpPr>
              <a:spLocks noChangeShapeType="1"/>
            </p:cNvSpPr>
            <p:nvPr/>
          </p:nvSpPr>
          <p:spPr bwMode="auto">
            <a:xfrm>
              <a:off x="5278286" y="5949603"/>
              <a:ext cx="1467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3" name="Line 56"/>
            <p:cNvSpPr>
              <a:spLocks noChangeShapeType="1"/>
            </p:cNvSpPr>
            <p:nvPr/>
          </p:nvSpPr>
          <p:spPr bwMode="auto">
            <a:xfrm>
              <a:off x="6672464" y="5949603"/>
              <a:ext cx="1467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Text Box 37"/>
            <p:cNvSpPr txBox="1">
              <a:spLocks noChangeArrowheads="1"/>
            </p:cNvSpPr>
            <p:nvPr/>
          </p:nvSpPr>
          <p:spPr bwMode="auto">
            <a:xfrm>
              <a:off x="8433532" y="5731814"/>
              <a:ext cx="681706" cy="492443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1400" b="1" dirty="0" smtClean="0">
                  <a:latin typeface="Tahoma" pitchFamily="34" charset="0"/>
                </a:rPr>
                <a:t>00</a:t>
              </a:r>
              <a:r>
                <a:rPr kumimoji="0" lang="zh-CN" altLang="en-US" sz="1400" b="1" dirty="0" smtClean="0">
                  <a:latin typeface="Tahoma" pitchFamily="34" charset="0"/>
                </a:rPr>
                <a:t>年</a:t>
              </a:r>
              <a:endParaRPr kumimoji="0" lang="zh-CN" altLang="en-US" sz="1400" b="1" dirty="0">
                <a:latin typeface="Tahoma" pitchFamily="34" charset="0"/>
              </a:endParaRPr>
            </a:p>
            <a:p>
              <a:pPr algn="ctr"/>
              <a:r>
                <a:rPr kumimoji="0" lang="en-US" altLang="zh-CN" sz="1200" b="1" dirty="0" smtClean="0">
                  <a:latin typeface="Tahoma" pitchFamily="34" charset="0"/>
                </a:rPr>
                <a:t>NGN</a:t>
              </a:r>
              <a:endParaRPr kumimoji="0" lang="en-US" altLang="zh-CN" sz="1200" b="1" dirty="0">
                <a:latin typeface="Tahoma" pitchFamily="34" charset="0"/>
              </a:endParaRPr>
            </a:p>
          </p:txBody>
        </p:sp>
        <p:sp>
          <p:nvSpPr>
            <p:cNvPr id="71" name="Line 56"/>
            <p:cNvSpPr>
              <a:spLocks noChangeShapeType="1"/>
            </p:cNvSpPr>
            <p:nvPr/>
          </p:nvSpPr>
          <p:spPr bwMode="auto">
            <a:xfrm>
              <a:off x="8286776" y="5941678"/>
              <a:ext cx="1467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" name="Text Box 37"/>
          <p:cNvSpPr txBox="1">
            <a:spLocks noChangeArrowheads="1"/>
          </p:cNvSpPr>
          <p:nvPr/>
        </p:nvSpPr>
        <p:spPr bwMode="auto">
          <a:xfrm>
            <a:off x="1763688" y="6309320"/>
            <a:ext cx="681706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b="1" dirty="0" smtClean="0">
                <a:latin typeface="Tahoma" pitchFamily="34" charset="0"/>
              </a:rPr>
              <a:t>SDN</a:t>
            </a:r>
            <a:endParaRPr kumimoji="0" lang="en-US" altLang="zh-CN" sz="1200" b="1" dirty="0">
              <a:latin typeface="Tahoma" pitchFamily="34" charset="0"/>
            </a:endParaRPr>
          </a:p>
        </p:txBody>
      </p:sp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2594150" y="6326410"/>
            <a:ext cx="753714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400" b="1" dirty="0" smtClean="0">
                <a:latin typeface="Tahoma" pitchFamily="34" charset="0"/>
              </a:rPr>
              <a:t>移动网</a:t>
            </a:r>
            <a:endParaRPr kumimoji="0" lang="en-US" altLang="zh-CN" sz="1400" b="1" dirty="0">
              <a:latin typeface="Tahoma" pitchFamily="34" charset="0"/>
            </a:endParaRPr>
          </a:p>
        </p:txBody>
      </p:sp>
      <p:sp>
        <p:nvSpPr>
          <p:cNvPr id="74" name="Text Box 37"/>
          <p:cNvSpPr txBox="1">
            <a:spLocks noChangeArrowheads="1"/>
          </p:cNvSpPr>
          <p:nvPr/>
        </p:nvSpPr>
        <p:spPr bwMode="auto">
          <a:xfrm>
            <a:off x="3491880" y="6326410"/>
            <a:ext cx="79208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400" b="1" dirty="0" smtClean="0">
                <a:latin typeface="Tahoma" pitchFamily="34" charset="0"/>
              </a:rPr>
              <a:t>物联网</a:t>
            </a:r>
            <a:endParaRPr kumimoji="0" lang="en-US" altLang="zh-CN" sz="1400" b="1" dirty="0">
              <a:latin typeface="Tahoma" pitchFamily="34" charset="0"/>
            </a:endParaRPr>
          </a:p>
        </p:txBody>
      </p:sp>
      <p:sp>
        <p:nvSpPr>
          <p:cNvPr id="75" name="Text Box 37"/>
          <p:cNvSpPr txBox="1">
            <a:spLocks noChangeArrowheads="1"/>
          </p:cNvSpPr>
          <p:nvPr/>
        </p:nvSpPr>
        <p:spPr bwMode="auto">
          <a:xfrm>
            <a:off x="4427983" y="6326410"/>
            <a:ext cx="1440161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400" b="1" dirty="0" smtClean="0">
                <a:latin typeface="Tahoma" pitchFamily="34" charset="0"/>
              </a:rPr>
              <a:t>可信可控网络</a:t>
            </a:r>
            <a:endParaRPr kumimoji="0" lang="en-US" altLang="zh-CN" sz="1400" b="1" dirty="0">
              <a:latin typeface="Tahoma" pitchFamily="34" charset="0"/>
            </a:endParaRPr>
          </a:p>
        </p:txBody>
      </p:sp>
      <p:sp>
        <p:nvSpPr>
          <p:cNvPr id="76" name="Text Box 37"/>
          <p:cNvSpPr txBox="1">
            <a:spLocks noChangeArrowheads="1"/>
          </p:cNvSpPr>
          <p:nvPr/>
        </p:nvSpPr>
        <p:spPr bwMode="auto">
          <a:xfrm>
            <a:off x="6012160" y="6346155"/>
            <a:ext cx="1152128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400" b="1" dirty="0" smtClean="0">
                <a:latin typeface="Tahoma" pitchFamily="34" charset="0"/>
              </a:rPr>
              <a:t>云中心网络</a:t>
            </a:r>
            <a:endParaRPr kumimoji="0" lang="en-US" altLang="zh-CN" sz="1400" b="1" dirty="0">
              <a:latin typeface="Tahoma" pitchFamily="34" charset="0"/>
            </a:endParaRPr>
          </a:p>
        </p:txBody>
      </p:sp>
      <p:sp>
        <p:nvSpPr>
          <p:cNvPr id="78" name="Text Box 37"/>
          <p:cNvSpPr txBox="1">
            <a:spLocks noChangeArrowheads="1"/>
          </p:cNvSpPr>
          <p:nvPr/>
        </p:nvSpPr>
        <p:spPr bwMode="auto">
          <a:xfrm>
            <a:off x="7346678" y="6361583"/>
            <a:ext cx="681706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400" b="1" dirty="0" smtClean="0">
                <a:latin typeface="Tahoma" pitchFamily="34" charset="0"/>
              </a:rPr>
              <a:t>NDN</a:t>
            </a:r>
            <a:endParaRPr kumimoji="0" lang="en-US" altLang="zh-CN" sz="1200" b="1" dirty="0">
              <a:latin typeface="Tahoma" pitchFamily="34" charset="0"/>
            </a:endParaRPr>
          </a:p>
        </p:txBody>
      </p:sp>
      <p:sp>
        <p:nvSpPr>
          <p:cNvPr id="79" name="Text Box 9"/>
          <p:cNvSpPr txBox="1">
            <a:spLocks noChangeArrowheads="1"/>
          </p:cNvSpPr>
          <p:nvPr/>
        </p:nvSpPr>
        <p:spPr bwMode="auto">
          <a:xfrm>
            <a:off x="179512" y="6237312"/>
            <a:ext cx="1035442" cy="39687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000" b="1" dirty="0" smtClean="0">
                <a:latin typeface="Tahoma" pitchFamily="34" charset="0"/>
              </a:rPr>
              <a:t>未来网</a:t>
            </a:r>
            <a:endParaRPr kumimoji="0" lang="zh-CN" altLang="en-US" sz="2000" b="1" dirty="0">
              <a:latin typeface="Tahoma" pitchFamily="34" charset="0"/>
            </a:endParaRPr>
          </a:p>
        </p:txBody>
      </p:sp>
      <p:sp>
        <p:nvSpPr>
          <p:cNvPr id="82" name="Text Box 4"/>
          <p:cNvSpPr txBox="1">
            <a:spLocks noChangeArrowheads="1"/>
          </p:cNvSpPr>
          <p:nvPr/>
        </p:nvSpPr>
        <p:spPr bwMode="auto">
          <a:xfrm>
            <a:off x="1979712" y="2456061"/>
            <a:ext cx="1727200" cy="39687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000" b="1" dirty="0">
                <a:latin typeface="Tahoma" pitchFamily="34" charset="0"/>
              </a:rPr>
              <a:t>电信网</a:t>
            </a:r>
          </a:p>
        </p:txBody>
      </p: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3707904" y="2456061"/>
            <a:ext cx="1727200" cy="396875"/>
          </a:xfrm>
          <a:prstGeom prst="rect">
            <a:avLst/>
          </a:prstGeom>
          <a:solidFill>
            <a:srgbClr val="E1DC03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000" b="1" dirty="0">
                <a:latin typeface="Tahoma" pitchFamily="34" charset="0"/>
              </a:rPr>
              <a:t>有线电视网</a:t>
            </a:r>
          </a:p>
        </p:txBody>
      </p:sp>
      <p:sp>
        <p:nvSpPr>
          <p:cNvPr id="85" name="Text Box 8"/>
          <p:cNvSpPr txBox="1">
            <a:spLocks noChangeArrowheads="1"/>
          </p:cNvSpPr>
          <p:nvPr/>
        </p:nvSpPr>
        <p:spPr bwMode="auto">
          <a:xfrm>
            <a:off x="1979713" y="2066488"/>
            <a:ext cx="4321076" cy="396875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000" b="1" dirty="0" smtClean="0">
                <a:latin typeface="Tahoma" pitchFamily="34" charset="0"/>
              </a:rPr>
              <a:t>计算机网络（广域网）</a:t>
            </a:r>
            <a:endParaRPr kumimoji="0" lang="zh-CN" altLang="en-US" sz="2000" b="1" dirty="0">
              <a:latin typeface="Tahoma" pitchFamily="34" charset="0"/>
            </a:endParaRPr>
          </a:p>
        </p:txBody>
      </p:sp>
      <p:sp>
        <p:nvSpPr>
          <p:cNvPr id="86" name="Text Box 8"/>
          <p:cNvSpPr txBox="1">
            <a:spLocks noChangeArrowheads="1"/>
          </p:cNvSpPr>
          <p:nvPr/>
        </p:nvSpPr>
        <p:spPr bwMode="auto">
          <a:xfrm>
            <a:off x="1979711" y="1663973"/>
            <a:ext cx="6380443" cy="396875"/>
          </a:xfrm>
          <a:prstGeom prst="rect">
            <a:avLst/>
          </a:prstGeom>
          <a:solidFill>
            <a:srgbClr val="FF99FF"/>
          </a:solidFill>
          <a:ln w="9525">
            <a:solidFill>
              <a:schemeClr val="bg2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000" b="1" dirty="0" smtClean="0">
                <a:latin typeface="Tahoma" pitchFamily="34" charset="0"/>
              </a:rPr>
              <a:t>互联网（因特网）</a:t>
            </a:r>
            <a:endParaRPr kumimoji="0" lang="zh-CN" altLang="en-US" sz="2000" b="1" dirty="0">
              <a:latin typeface="Tahoma" pitchFamily="34" charset="0"/>
            </a:endParaRPr>
          </a:p>
        </p:txBody>
      </p:sp>
      <p:sp>
        <p:nvSpPr>
          <p:cNvPr id="88" name="Text Box 5"/>
          <p:cNvSpPr txBox="1">
            <a:spLocks noChangeArrowheads="1"/>
          </p:cNvSpPr>
          <p:nvPr/>
        </p:nvSpPr>
        <p:spPr bwMode="auto">
          <a:xfrm>
            <a:off x="180975" y="3573016"/>
            <a:ext cx="1727200" cy="40011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2000" b="1" dirty="0" smtClean="0">
                <a:latin typeface="Tahoma" pitchFamily="34" charset="0"/>
              </a:rPr>
              <a:t>计算机广域网</a:t>
            </a:r>
            <a:endParaRPr kumimoji="0" lang="zh-CN" altLang="en-US" sz="2000" b="1" dirty="0">
              <a:latin typeface="Tahoma" pitchFamily="34" charset="0"/>
            </a:endParaRPr>
          </a:p>
        </p:txBody>
      </p:sp>
      <p:sp>
        <p:nvSpPr>
          <p:cNvPr id="89" name="Text Box 19"/>
          <p:cNvSpPr txBox="1">
            <a:spLocks noChangeArrowheads="1"/>
          </p:cNvSpPr>
          <p:nvPr/>
        </p:nvSpPr>
        <p:spPr bwMode="auto">
          <a:xfrm>
            <a:off x="2339975" y="3517702"/>
            <a:ext cx="1835150" cy="48736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1400" b="1">
                <a:latin typeface="Tahoma" pitchFamily="34" charset="0"/>
              </a:rPr>
              <a:t>1976</a:t>
            </a:r>
            <a:r>
              <a:rPr kumimoji="0" lang="zh-CN" altLang="en-US" sz="1400" b="1">
                <a:latin typeface="Tahoma" pitchFamily="34" charset="0"/>
              </a:rPr>
              <a:t>年分组交换网</a:t>
            </a:r>
            <a:r>
              <a:rPr kumimoji="0" lang="en-US" altLang="zh-CN" sz="1200" b="1">
                <a:latin typeface="Tahoma" pitchFamily="34" charset="0"/>
              </a:rPr>
              <a:t>9.6Kb/s-64Kb/s</a:t>
            </a:r>
          </a:p>
        </p:txBody>
      </p:sp>
      <p:sp>
        <p:nvSpPr>
          <p:cNvPr id="90" name="Text Box 20"/>
          <p:cNvSpPr txBox="1">
            <a:spLocks noChangeArrowheads="1"/>
          </p:cNvSpPr>
          <p:nvPr/>
        </p:nvSpPr>
        <p:spPr bwMode="auto">
          <a:xfrm>
            <a:off x="4716463" y="3517702"/>
            <a:ext cx="1655763" cy="48736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1400" b="1">
                <a:latin typeface="Tahoma" pitchFamily="34" charset="0"/>
              </a:rPr>
              <a:t>1990</a:t>
            </a:r>
            <a:r>
              <a:rPr kumimoji="0" lang="zh-CN" altLang="en-US" sz="1400" b="1">
                <a:latin typeface="Tahoma" pitchFamily="34" charset="0"/>
              </a:rPr>
              <a:t>年帧中继网</a:t>
            </a:r>
            <a:r>
              <a:rPr kumimoji="0" lang="en-US" altLang="zh-CN" sz="1200" b="1">
                <a:latin typeface="Tahoma" pitchFamily="34" charset="0"/>
              </a:rPr>
              <a:t>2~45Mb/s</a:t>
            </a:r>
          </a:p>
        </p:txBody>
      </p:sp>
      <p:sp>
        <p:nvSpPr>
          <p:cNvPr id="91" name="Line 21"/>
          <p:cNvSpPr>
            <a:spLocks noChangeShapeType="1"/>
          </p:cNvSpPr>
          <p:nvPr/>
        </p:nvSpPr>
        <p:spPr bwMode="auto">
          <a:xfrm>
            <a:off x="4140200" y="3803452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Line 22"/>
          <p:cNvSpPr>
            <a:spLocks noChangeShapeType="1"/>
          </p:cNvSpPr>
          <p:nvPr/>
        </p:nvSpPr>
        <p:spPr bwMode="auto">
          <a:xfrm flipV="1">
            <a:off x="6300788" y="3732014"/>
            <a:ext cx="57546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 9"/>
          <p:cNvSpPr/>
          <p:nvPr/>
        </p:nvSpPr>
        <p:spPr bwMode="auto">
          <a:xfrm>
            <a:off x="6300192" y="2060848"/>
            <a:ext cx="2059962" cy="807098"/>
          </a:xfrm>
          <a:custGeom>
            <a:avLst/>
            <a:gdLst>
              <a:gd name="connsiteX0" fmla="*/ 0 w 2029408"/>
              <a:gd name="connsiteY0" fmla="*/ 4666 h 807098"/>
              <a:gd name="connsiteX1" fmla="*/ 9330 w 2029408"/>
              <a:gd name="connsiteY1" fmla="*/ 405882 h 807098"/>
              <a:gd name="connsiteX2" fmla="*/ 872412 w 2029408"/>
              <a:gd name="connsiteY2" fmla="*/ 405882 h 807098"/>
              <a:gd name="connsiteX3" fmla="*/ 867747 w 2029408"/>
              <a:gd name="connsiteY3" fmla="*/ 802433 h 807098"/>
              <a:gd name="connsiteX4" fmla="*/ 2029408 w 2029408"/>
              <a:gd name="connsiteY4" fmla="*/ 807098 h 807098"/>
              <a:gd name="connsiteX5" fmla="*/ 2015412 w 2029408"/>
              <a:gd name="connsiteY5" fmla="*/ 0 h 807098"/>
              <a:gd name="connsiteX6" fmla="*/ 0 w 2029408"/>
              <a:gd name="connsiteY6" fmla="*/ 4666 h 807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408" h="807098">
                <a:moveTo>
                  <a:pt x="0" y="4666"/>
                </a:moveTo>
                <a:lnTo>
                  <a:pt x="9330" y="405882"/>
                </a:lnTo>
                <a:lnTo>
                  <a:pt x="872412" y="405882"/>
                </a:lnTo>
                <a:lnTo>
                  <a:pt x="867747" y="802433"/>
                </a:lnTo>
                <a:lnTo>
                  <a:pt x="2029408" y="807098"/>
                </a:lnTo>
                <a:lnTo>
                  <a:pt x="2015412" y="0"/>
                </a:lnTo>
                <a:lnTo>
                  <a:pt x="0" y="4666"/>
                </a:lnTo>
                <a:close/>
              </a:path>
            </a:pathLst>
          </a:custGeom>
          <a:solidFill>
            <a:srgbClr val="FF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dirty="0" smtClean="0">
                <a:latin typeface="Tahoma" pitchFamily="34" charset="0"/>
              </a:rPr>
              <a:t>计算机网络</a:t>
            </a:r>
            <a:endParaRPr kumimoji="0" lang="en-US" altLang="zh-CN" sz="2000" b="1" dirty="0" smtClean="0"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dirty="0">
                <a:latin typeface="Tahoma" pitchFamily="34" charset="0"/>
              </a:rPr>
              <a:t> </a:t>
            </a:r>
            <a:r>
              <a:rPr kumimoji="0" lang="en-US" altLang="zh-CN" sz="2000" b="1" dirty="0" smtClean="0">
                <a:latin typeface="Tahoma" pitchFamily="34" charset="0"/>
              </a:rPr>
              <a:t>          (</a:t>
            </a:r>
            <a:r>
              <a:rPr kumimoji="0" lang="zh-CN" altLang="en-US" sz="2000" b="1" dirty="0" smtClean="0">
                <a:latin typeface="Tahoma" pitchFamily="34" charset="0"/>
              </a:rPr>
              <a:t>局域网</a:t>
            </a:r>
            <a:r>
              <a:rPr kumimoji="0" lang="en-US" altLang="zh-CN" sz="2000" b="1" dirty="0" smtClean="0">
                <a:latin typeface="Tahoma" pitchFamily="34" charset="0"/>
              </a:rPr>
              <a:t>)</a:t>
            </a:r>
            <a:endParaRPr kumimoji="0" lang="zh-CN" altLang="en-US" sz="2000" b="1" dirty="0">
              <a:latin typeface="Tahoma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288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7"/>
    </mc:Choice>
    <mc:Fallback xmlns="">
      <p:transition spd="slow" advTm="41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8655050" y="117475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</a:t>
            </a:r>
            <a:endParaRPr lang="en-US" altLang="zh-CN" dirty="0"/>
          </a:p>
        </p:txBody>
      </p:sp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1985963" y="258763"/>
            <a:ext cx="48180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</a:rPr>
              <a:t>第</a:t>
            </a:r>
            <a:r>
              <a:rPr lang="en-US" altLang="zh-CN" sz="3200" b="1">
                <a:solidFill>
                  <a:schemeClr val="tx2"/>
                </a:solidFill>
              </a:rPr>
              <a:t>1</a:t>
            </a:r>
            <a:r>
              <a:rPr lang="zh-CN" altLang="en-US" sz="3200" b="1">
                <a:solidFill>
                  <a:schemeClr val="tx2"/>
                </a:solidFill>
              </a:rPr>
              <a:t>章  计算机网络概述</a:t>
            </a:r>
          </a:p>
        </p:txBody>
      </p:sp>
      <p:sp>
        <p:nvSpPr>
          <p:cNvPr id="9221" name="Text Box 7"/>
          <p:cNvSpPr txBox="1">
            <a:spLocks noChangeArrowheads="1"/>
          </p:cNvSpPr>
          <p:nvPr/>
        </p:nvSpPr>
        <p:spPr bwMode="auto">
          <a:xfrm>
            <a:off x="381000" y="1019397"/>
            <a:ext cx="85836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1.1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网络的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发展</a:t>
            </a:r>
            <a:endParaRPr lang="en-US" altLang="zh-CN" dirty="0"/>
          </a:p>
        </p:txBody>
      </p:sp>
      <p:grpSp>
        <p:nvGrpSpPr>
          <p:cNvPr id="9" name="组合 8"/>
          <p:cNvGrpSpPr/>
          <p:nvPr/>
        </p:nvGrpSpPr>
        <p:grpSpPr>
          <a:xfrm>
            <a:off x="238336" y="1340768"/>
            <a:ext cx="8798160" cy="4093428"/>
            <a:chOff x="238336" y="1387529"/>
            <a:chExt cx="8798160" cy="4093428"/>
          </a:xfrm>
        </p:grpSpPr>
        <p:pic>
          <p:nvPicPr>
            <p:cNvPr id="7" name="图片 6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8336" y="1582816"/>
              <a:ext cx="5107592" cy="3871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381300" y="1387529"/>
              <a:ext cx="3655196" cy="409342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1946</a:t>
              </a:r>
              <a:r>
                <a:rPr lang="zh-CN" altLang="en-US" sz="2000" b="1" dirty="0" smtClean="0"/>
                <a:t>年</a:t>
              </a:r>
              <a:r>
                <a:rPr lang="en-US" sz="2000" b="1" dirty="0" smtClean="0"/>
                <a:t>2</a:t>
              </a:r>
              <a:r>
                <a:rPr lang="zh-CN" altLang="en-US" sz="2000" b="1" dirty="0" smtClean="0"/>
                <a:t>月</a:t>
              </a:r>
              <a:r>
                <a:rPr lang="en-US" sz="2000" b="1" dirty="0" smtClean="0"/>
                <a:t>14</a:t>
              </a:r>
              <a:r>
                <a:rPr lang="zh-CN" altLang="en-US" sz="2000" b="1" dirty="0" smtClean="0"/>
                <a:t>日，为精确计算弹道轨迹和绘制“射击图表”的电子数值积分计算机（</a:t>
              </a:r>
              <a:r>
                <a:rPr lang="en-US" sz="2000" b="1" dirty="0" smtClean="0"/>
                <a:t>ENIAC</a:t>
              </a:r>
              <a:r>
                <a:rPr lang="zh-CN" altLang="en-US" sz="2000" b="1" dirty="0" smtClean="0"/>
                <a:t>）在美国宾夕法尼亚大学（费城）问世。占地</a:t>
              </a:r>
              <a:r>
                <a:rPr lang="en-US" altLang="zh-CN" sz="2000" b="1" dirty="0" smtClean="0"/>
                <a:t>170</a:t>
              </a:r>
              <a:r>
                <a:rPr lang="zh-CN" altLang="en-US" sz="2000" b="1" dirty="0" smtClean="0"/>
                <a:t>平米，重</a:t>
              </a:r>
              <a:r>
                <a:rPr lang="en-US" altLang="zh-CN" sz="2000" b="1" dirty="0" smtClean="0"/>
                <a:t>30</a:t>
              </a:r>
              <a:r>
                <a:rPr lang="zh-CN" altLang="en-US" sz="2000" b="1" dirty="0" smtClean="0"/>
                <a:t>吨，</a:t>
              </a:r>
              <a:r>
                <a:rPr lang="en-US" sz="2000" b="1" dirty="0" smtClean="0"/>
                <a:t>1.8</a:t>
              </a:r>
              <a:r>
                <a:rPr lang="zh-CN" altLang="en-US" sz="2000" b="1" dirty="0" smtClean="0"/>
                <a:t>万个电子管，</a:t>
              </a:r>
              <a:r>
                <a:rPr lang="en-US" sz="2000" b="1" dirty="0" smtClean="0"/>
                <a:t>6</a:t>
              </a:r>
              <a:r>
                <a:rPr lang="zh-CN" altLang="en-US" sz="2000" b="1" dirty="0" smtClean="0"/>
                <a:t>千只开关</a:t>
              </a:r>
              <a:r>
                <a:rPr lang="en-US" sz="2000" b="1" dirty="0" smtClean="0"/>
                <a:t>, 7</a:t>
              </a:r>
              <a:r>
                <a:rPr lang="zh-CN" altLang="en-US" sz="2000" b="1" dirty="0" smtClean="0"/>
                <a:t>千只电阻，</a:t>
              </a:r>
              <a:r>
                <a:rPr lang="en-US" sz="2000" b="1" dirty="0" smtClean="0"/>
                <a:t>1</a:t>
              </a:r>
              <a:r>
                <a:rPr lang="zh-CN" altLang="en-US" sz="2000" b="1" dirty="0" smtClean="0"/>
                <a:t>万只电容，</a:t>
              </a:r>
              <a:r>
                <a:rPr lang="en-US" sz="2000" b="1" dirty="0" smtClean="0"/>
                <a:t>50</a:t>
              </a:r>
              <a:r>
                <a:rPr lang="zh-CN" altLang="en-US" sz="2000" b="1" dirty="0" smtClean="0"/>
                <a:t>万条线；每秒可执行</a:t>
              </a:r>
              <a:r>
                <a:rPr lang="en-US" sz="2000" b="1" dirty="0" smtClean="0"/>
                <a:t>5</a:t>
              </a:r>
              <a:r>
                <a:rPr lang="zh-CN" altLang="en-US" sz="2000" b="1" dirty="0" smtClean="0"/>
                <a:t>千次的加法运算；耗电量</a:t>
              </a:r>
              <a:r>
                <a:rPr lang="en-US" sz="2000" b="1" dirty="0" smtClean="0"/>
                <a:t>140</a:t>
              </a:r>
              <a:r>
                <a:rPr lang="zh-CN" altLang="en-US" sz="2000" b="1" dirty="0" smtClean="0"/>
                <a:t>千瓦，每次开机都会使整个费城西区的电灯黯然失色。几乎每</a:t>
              </a:r>
              <a:r>
                <a:rPr lang="en-US" sz="2000" b="1" dirty="0" smtClean="0"/>
                <a:t>15</a:t>
              </a:r>
              <a:r>
                <a:rPr lang="zh-CN" altLang="en-US" sz="2000" b="1" dirty="0" smtClean="0"/>
                <a:t>分钟就可能烧掉一</a:t>
              </a:r>
              <a:r>
                <a:rPr lang="zh-CN" altLang="en-US" sz="2000" b="1" dirty="0"/>
                <a:t>支电子管</a:t>
              </a:r>
              <a:r>
                <a:rPr lang="zh-CN" altLang="en-US" sz="2000" b="1" dirty="0" smtClean="0"/>
                <a:t>，须花</a:t>
              </a:r>
              <a:r>
                <a:rPr lang="en-US" sz="2000" b="1" dirty="0" smtClean="0"/>
                <a:t>15</a:t>
              </a:r>
              <a:r>
                <a:rPr lang="en-US" altLang="zh-CN" sz="2000" b="1" dirty="0" smtClean="0"/>
                <a:t>+</a:t>
              </a:r>
              <a:r>
                <a:rPr lang="zh-CN" altLang="en-US" sz="2000" b="1" dirty="0" smtClean="0"/>
                <a:t>分钟才能找出坏掉的管子。</a:t>
              </a:r>
              <a:endParaRPr lang="zh-CN" altLang="en-US" sz="20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32" y="5464095"/>
            <a:ext cx="9219190" cy="1277273"/>
          </a:xfrm>
          <a:prstGeom prst="rect">
            <a:avLst/>
          </a:prstGeom>
          <a:solidFill>
            <a:srgbClr val="FF99FF"/>
          </a:solidFill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硬件发展：电子管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晶体管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中小规模集成电路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—(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超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)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大规模集成电路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智能机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           体积减小，性能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价格提升；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软件发展：单用户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OS—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分时多用户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OS—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网络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OS—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分布式</a:t>
            </a:r>
            <a:r>
              <a:rPr lang="en-US" altLang="zh-CN" sz="2000" b="1" dirty="0" smtClean="0">
                <a:latin typeface="楷体" pitchFamily="18" charset="-122"/>
                <a:ea typeface="楷体" pitchFamily="18" charset="-122"/>
              </a:rPr>
              <a:t>OS—</a:t>
            </a:r>
            <a:endParaRPr lang="zh-CN" altLang="en-US" sz="20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87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15318"/>
    </mc:Choice>
    <mc:Fallback xmlns="">
      <p:transition spd="slow" advTm="115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0243" name="Group 20"/>
          <p:cNvGrpSpPr>
            <a:grpSpLocks/>
          </p:cNvGrpSpPr>
          <p:nvPr/>
        </p:nvGrpSpPr>
        <p:grpSpPr bwMode="auto">
          <a:xfrm>
            <a:off x="5626100" y="3124200"/>
            <a:ext cx="2908300" cy="2894013"/>
            <a:chOff x="3544" y="1968"/>
            <a:chExt cx="1832" cy="1823"/>
          </a:xfrm>
        </p:grpSpPr>
        <p:pic>
          <p:nvPicPr>
            <p:cNvPr id="10273" name="Picture 2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95" y="2736"/>
              <a:ext cx="481" cy="53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10274" name="Rectangle 22"/>
            <p:cNvSpPr>
              <a:spLocks noChangeArrowheads="1"/>
            </p:cNvSpPr>
            <p:nvPr/>
          </p:nvSpPr>
          <p:spPr bwMode="auto">
            <a:xfrm>
              <a:off x="3782" y="2233"/>
              <a:ext cx="130" cy="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5" name="Line 23"/>
            <p:cNvSpPr>
              <a:spLocks noChangeShapeType="1"/>
            </p:cNvSpPr>
            <p:nvPr/>
          </p:nvSpPr>
          <p:spPr bwMode="auto">
            <a:xfrm flipH="1" flipV="1">
              <a:off x="3888" y="2592"/>
              <a:ext cx="72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6" name="Rectangle 24"/>
            <p:cNvSpPr>
              <a:spLocks noChangeArrowheads="1"/>
            </p:cNvSpPr>
            <p:nvPr/>
          </p:nvSpPr>
          <p:spPr bwMode="auto">
            <a:xfrm>
              <a:off x="3782" y="2525"/>
              <a:ext cx="130" cy="1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7" name="Rectangle 25"/>
            <p:cNvSpPr>
              <a:spLocks noChangeArrowheads="1"/>
            </p:cNvSpPr>
            <p:nvPr/>
          </p:nvSpPr>
          <p:spPr bwMode="auto">
            <a:xfrm>
              <a:off x="3782" y="3399"/>
              <a:ext cx="130" cy="1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8" name="Rectangle 26"/>
            <p:cNvSpPr>
              <a:spLocks noChangeArrowheads="1"/>
            </p:cNvSpPr>
            <p:nvPr/>
          </p:nvSpPr>
          <p:spPr bwMode="auto">
            <a:xfrm>
              <a:off x="3782" y="2775"/>
              <a:ext cx="130" cy="1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9" name="Rectangle 27"/>
            <p:cNvSpPr>
              <a:spLocks noChangeArrowheads="1"/>
            </p:cNvSpPr>
            <p:nvPr/>
          </p:nvSpPr>
          <p:spPr bwMode="auto">
            <a:xfrm>
              <a:off x="3782" y="3108"/>
              <a:ext cx="130" cy="1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0" name="Line 28"/>
            <p:cNvSpPr>
              <a:spLocks noChangeShapeType="1"/>
            </p:cNvSpPr>
            <p:nvPr/>
          </p:nvSpPr>
          <p:spPr bwMode="auto">
            <a:xfrm flipH="1">
              <a:off x="3888" y="3072"/>
              <a:ext cx="72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1" name="Line 29"/>
            <p:cNvSpPr>
              <a:spLocks noChangeShapeType="1"/>
            </p:cNvSpPr>
            <p:nvPr/>
          </p:nvSpPr>
          <p:spPr bwMode="auto">
            <a:xfrm flipH="1">
              <a:off x="3936" y="3120"/>
              <a:ext cx="72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2" name="Line 30"/>
            <p:cNvSpPr>
              <a:spLocks noChangeShapeType="1"/>
            </p:cNvSpPr>
            <p:nvPr/>
          </p:nvSpPr>
          <p:spPr bwMode="auto">
            <a:xfrm flipH="1" flipV="1">
              <a:off x="3936" y="2880"/>
              <a:ext cx="67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3" name="Line 31"/>
            <p:cNvSpPr>
              <a:spLocks noChangeShapeType="1"/>
            </p:cNvSpPr>
            <p:nvPr/>
          </p:nvSpPr>
          <p:spPr bwMode="auto">
            <a:xfrm flipH="1" flipV="1">
              <a:off x="3888" y="2304"/>
              <a:ext cx="72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4" name="Rectangle 32"/>
            <p:cNvSpPr>
              <a:spLocks noChangeArrowheads="1"/>
            </p:cNvSpPr>
            <p:nvPr/>
          </p:nvSpPr>
          <p:spPr bwMode="auto">
            <a:xfrm>
              <a:off x="4895" y="3264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0285" name="Rectangle 33"/>
            <p:cNvSpPr>
              <a:spLocks noChangeArrowheads="1"/>
            </p:cNvSpPr>
            <p:nvPr/>
          </p:nvSpPr>
          <p:spPr bwMode="auto">
            <a:xfrm>
              <a:off x="3544" y="1968"/>
              <a:ext cx="92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字符终端</a:t>
              </a:r>
            </a:p>
          </p:txBody>
        </p:sp>
        <p:sp>
          <p:nvSpPr>
            <p:cNvPr id="10286" name="Rectangle 34"/>
            <p:cNvSpPr>
              <a:spLocks noChangeArrowheads="1"/>
            </p:cNvSpPr>
            <p:nvPr/>
          </p:nvSpPr>
          <p:spPr bwMode="auto">
            <a:xfrm>
              <a:off x="3616" y="2215"/>
              <a:ext cx="616" cy="15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7" name="AutoShape 35"/>
            <p:cNvSpPr>
              <a:spLocks noChangeArrowheads="1"/>
            </p:cNvSpPr>
            <p:nvPr/>
          </p:nvSpPr>
          <p:spPr bwMode="auto">
            <a:xfrm>
              <a:off x="4608" y="2832"/>
              <a:ext cx="144" cy="288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8" name="Line 36"/>
            <p:cNvSpPr>
              <a:spLocks noChangeShapeType="1"/>
            </p:cNvSpPr>
            <p:nvPr/>
          </p:nvSpPr>
          <p:spPr bwMode="auto">
            <a:xfrm>
              <a:off x="4799" y="302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9" name="Text Box 37"/>
            <p:cNvSpPr txBox="1">
              <a:spLocks noChangeArrowheads="1"/>
            </p:cNvSpPr>
            <p:nvPr/>
          </p:nvSpPr>
          <p:spPr bwMode="auto">
            <a:xfrm>
              <a:off x="4367" y="2544"/>
              <a:ext cx="54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800"/>
                <a:t>前置机</a:t>
              </a:r>
            </a:p>
          </p:txBody>
        </p:sp>
      </p:grpSp>
      <p:grpSp>
        <p:nvGrpSpPr>
          <p:cNvPr id="10244" name="Group 38"/>
          <p:cNvGrpSpPr>
            <a:grpSpLocks/>
          </p:cNvGrpSpPr>
          <p:nvPr/>
        </p:nvGrpSpPr>
        <p:grpSpPr bwMode="auto">
          <a:xfrm>
            <a:off x="685800" y="4343400"/>
            <a:ext cx="1831975" cy="1231900"/>
            <a:chOff x="432" y="2736"/>
            <a:chExt cx="1154" cy="776"/>
          </a:xfrm>
        </p:grpSpPr>
        <p:sp>
          <p:nvSpPr>
            <p:cNvPr id="10266" name="Line 39"/>
            <p:cNvSpPr>
              <a:spLocks noChangeShapeType="1"/>
            </p:cNvSpPr>
            <p:nvPr/>
          </p:nvSpPr>
          <p:spPr bwMode="auto">
            <a:xfrm flipV="1">
              <a:off x="720" y="3024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7" name="Rectangle 40"/>
            <p:cNvSpPr>
              <a:spLocks noChangeArrowheads="1"/>
            </p:cNvSpPr>
            <p:nvPr/>
          </p:nvSpPr>
          <p:spPr bwMode="auto">
            <a:xfrm>
              <a:off x="605" y="2813"/>
              <a:ext cx="130" cy="1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8" name="Rectangle 41"/>
            <p:cNvSpPr>
              <a:spLocks noChangeArrowheads="1"/>
            </p:cNvSpPr>
            <p:nvPr/>
          </p:nvSpPr>
          <p:spPr bwMode="auto">
            <a:xfrm>
              <a:off x="605" y="2962"/>
              <a:ext cx="130" cy="1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Line 42"/>
            <p:cNvSpPr>
              <a:spLocks noChangeShapeType="1"/>
            </p:cNvSpPr>
            <p:nvPr/>
          </p:nvSpPr>
          <p:spPr bwMode="auto">
            <a:xfrm>
              <a:off x="720" y="2928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70" name="Picture 4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04" y="2736"/>
              <a:ext cx="481" cy="53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10271" name="Rectangle 44"/>
            <p:cNvSpPr>
              <a:spLocks noChangeArrowheads="1"/>
            </p:cNvSpPr>
            <p:nvPr/>
          </p:nvSpPr>
          <p:spPr bwMode="auto">
            <a:xfrm>
              <a:off x="1152" y="3264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0272" name="Rectangle 45"/>
            <p:cNvSpPr>
              <a:spLocks noChangeArrowheads="1"/>
            </p:cNvSpPr>
            <p:nvPr/>
          </p:nvSpPr>
          <p:spPr bwMode="auto">
            <a:xfrm>
              <a:off x="432" y="3264"/>
              <a:ext cx="62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IO</a:t>
              </a:r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设备</a:t>
              </a:r>
            </a:p>
          </p:txBody>
        </p:sp>
      </p:grpSp>
      <p:sp>
        <p:nvSpPr>
          <p:cNvPr id="10245" name="Rectangle 46"/>
          <p:cNvSpPr>
            <a:spLocks noChangeArrowheads="1"/>
          </p:cNvSpPr>
          <p:nvPr/>
        </p:nvSpPr>
        <p:spPr bwMode="auto">
          <a:xfrm>
            <a:off x="914400" y="6096000"/>
            <a:ext cx="12954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zh-CN" altLang="en-US" sz="2000" b="1">
                <a:latin typeface="楷体" pitchFamily="18" charset="-122"/>
                <a:ea typeface="楷体" pitchFamily="18" charset="-122"/>
              </a:rPr>
              <a:t>单机系统</a:t>
            </a:r>
          </a:p>
        </p:txBody>
      </p:sp>
      <p:sp>
        <p:nvSpPr>
          <p:cNvPr id="10246" name="Rectangle 47"/>
          <p:cNvSpPr>
            <a:spLocks noChangeArrowheads="1"/>
          </p:cNvSpPr>
          <p:nvPr/>
        </p:nvSpPr>
        <p:spPr bwMode="auto">
          <a:xfrm>
            <a:off x="3707904" y="6199807"/>
            <a:ext cx="296071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分时系统（机房上机）</a:t>
            </a:r>
            <a:endParaRPr lang="zh-CN" altLang="en-US" sz="2000" b="1" dirty="0">
              <a:latin typeface="楷体" pitchFamily="18" charset="-122"/>
              <a:ea typeface="楷体" pitchFamily="18" charset="-122"/>
            </a:endParaRPr>
          </a:p>
        </p:txBody>
      </p:sp>
      <p:sp>
        <p:nvSpPr>
          <p:cNvPr id="10247" name="Text Box 48"/>
          <p:cNvSpPr txBox="1">
            <a:spLocks noChangeArrowheads="1"/>
          </p:cNvSpPr>
          <p:nvPr/>
        </p:nvSpPr>
        <p:spPr bwMode="auto">
          <a:xfrm>
            <a:off x="8655050" y="117475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3</a:t>
            </a:r>
            <a:endParaRPr lang="en-US" altLang="zh-CN" dirty="0"/>
          </a:p>
        </p:txBody>
      </p:sp>
      <p:grpSp>
        <p:nvGrpSpPr>
          <p:cNvPr id="10248" name="Group 50"/>
          <p:cNvGrpSpPr>
            <a:grpSpLocks/>
          </p:cNvGrpSpPr>
          <p:nvPr/>
        </p:nvGrpSpPr>
        <p:grpSpPr bwMode="auto">
          <a:xfrm>
            <a:off x="2771800" y="3190875"/>
            <a:ext cx="2133600" cy="2752725"/>
            <a:chOff x="1920" y="2010"/>
            <a:chExt cx="1344" cy="1734"/>
          </a:xfrm>
        </p:grpSpPr>
        <p:pic>
          <p:nvPicPr>
            <p:cNvPr id="10251" name="Picture 6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83" y="2812"/>
              <a:ext cx="481" cy="53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10252" name="Rectangle 7"/>
            <p:cNvSpPr>
              <a:spLocks noChangeArrowheads="1"/>
            </p:cNvSpPr>
            <p:nvPr/>
          </p:nvSpPr>
          <p:spPr bwMode="auto">
            <a:xfrm>
              <a:off x="2210" y="2275"/>
              <a:ext cx="130" cy="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3" name="Rectangle 8"/>
            <p:cNvSpPr>
              <a:spLocks noChangeArrowheads="1"/>
            </p:cNvSpPr>
            <p:nvPr/>
          </p:nvSpPr>
          <p:spPr bwMode="auto">
            <a:xfrm>
              <a:off x="2210" y="2566"/>
              <a:ext cx="130" cy="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4" name="Rectangle 9"/>
            <p:cNvSpPr>
              <a:spLocks noChangeArrowheads="1"/>
            </p:cNvSpPr>
            <p:nvPr/>
          </p:nvSpPr>
          <p:spPr bwMode="auto">
            <a:xfrm>
              <a:off x="2210" y="3441"/>
              <a:ext cx="130" cy="1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5" name="Rectangle 10"/>
            <p:cNvSpPr>
              <a:spLocks noChangeArrowheads="1"/>
            </p:cNvSpPr>
            <p:nvPr/>
          </p:nvSpPr>
          <p:spPr bwMode="auto">
            <a:xfrm>
              <a:off x="2210" y="2816"/>
              <a:ext cx="130" cy="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6" name="Rectangle 11"/>
            <p:cNvSpPr>
              <a:spLocks noChangeArrowheads="1"/>
            </p:cNvSpPr>
            <p:nvPr/>
          </p:nvSpPr>
          <p:spPr bwMode="auto">
            <a:xfrm>
              <a:off x="2210" y="3149"/>
              <a:ext cx="130" cy="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7" name="Line 12"/>
            <p:cNvSpPr>
              <a:spLocks noChangeShapeType="1"/>
            </p:cNvSpPr>
            <p:nvPr/>
          </p:nvSpPr>
          <p:spPr bwMode="auto">
            <a:xfrm>
              <a:off x="2348" y="2358"/>
              <a:ext cx="590" cy="4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8" name="Line 13"/>
            <p:cNvSpPr>
              <a:spLocks noChangeShapeType="1"/>
            </p:cNvSpPr>
            <p:nvPr/>
          </p:nvSpPr>
          <p:spPr bwMode="auto">
            <a:xfrm>
              <a:off x="2348" y="2650"/>
              <a:ext cx="544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9" name="Line 14"/>
            <p:cNvSpPr>
              <a:spLocks noChangeShapeType="1"/>
            </p:cNvSpPr>
            <p:nvPr/>
          </p:nvSpPr>
          <p:spPr bwMode="auto">
            <a:xfrm flipV="1">
              <a:off x="2348" y="2891"/>
              <a:ext cx="498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0" name="Line 15"/>
            <p:cNvSpPr>
              <a:spLocks noChangeShapeType="1"/>
            </p:cNvSpPr>
            <p:nvPr/>
          </p:nvSpPr>
          <p:spPr bwMode="auto">
            <a:xfrm flipV="1">
              <a:off x="2348" y="3016"/>
              <a:ext cx="452" cy="5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1" name="Line 16"/>
            <p:cNvSpPr>
              <a:spLocks noChangeShapeType="1"/>
            </p:cNvSpPr>
            <p:nvPr/>
          </p:nvSpPr>
          <p:spPr bwMode="auto">
            <a:xfrm flipV="1">
              <a:off x="2348" y="2975"/>
              <a:ext cx="452" cy="2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2" name="Rectangle 17"/>
            <p:cNvSpPr>
              <a:spLocks noChangeArrowheads="1"/>
            </p:cNvSpPr>
            <p:nvPr/>
          </p:nvSpPr>
          <p:spPr bwMode="auto">
            <a:xfrm>
              <a:off x="2701" y="3329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0263" name="Rectangle 18"/>
            <p:cNvSpPr>
              <a:spLocks noChangeArrowheads="1"/>
            </p:cNvSpPr>
            <p:nvPr/>
          </p:nvSpPr>
          <p:spPr bwMode="auto">
            <a:xfrm>
              <a:off x="1920" y="2010"/>
              <a:ext cx="92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 dirty="0">
                  <a:latin typeface="楷体" pitchFamily="18" charset="-122"/>
                  <a:ea typeface="楷体" pitchFamily="18" charset="-122"/>
                </a:rPr>
                <a:t>字符终端</a:t>
              </a:r>
            </a:p>
          </p:txBody>
        </p:sp>
        <p:sp>
          <p:nvSpPr>
            <p:cNvPr id="10264" name="Rectangle 19"/>
            <p:cNvSpPr>
              <a:spLocks noChangeArrowheads="1"/>
            </p:cNvSpPr>
            <p:nvPr/>
          </p:nvSpPr>
          <p:spPr bwMode="auto">
            <a:xfrm>
              <a:off x="1968" y="2168"/>
              <a:ext cx="616" cy="15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5" name="Arc 49"/>
            <p:cNvSpPr>
              <a:spLocks/>
            </p:cNvSpPr>
            <p:nvPr/>
          </p:nvSpPr>
          <p:spPr bwMode="auto">
            <a:xfrm flipH="1">
              <a:off x="2592" y="2640"/>
              <a:ext cx="192" cy="666"/>
            </a:xfrm>
            <a:custGeom>
              <a:avLst/>
              <a:gdLst>
                <a:gd name="T0" fmla="*/ 0 w 21600"/>
                <a:gd name="T1" fmla="*/ 0 h 37471"/>
                <a:gd name="T2" fmla="*/ 0 w 21600"/>
                <a:gd name="T3" fmla="*/ 0 h 37471"/>
                <a:gd name="T4" fmla="*/ 0 w 21600"/>
                <a:gd name="T5" fmla="*/ 0 h 37471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471"/>
                <a:gd name="T11" fmla="*/ 21600 w 21600"/>
                <a:gd name="T12" fmla="*/ 37471 h 374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47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628"/>
                    <a:pt x="19080" y="33382"/>
                    <a:pt x="14651" y="37471"/>
                  </a:cubicBezTo>
                </a:path>
                <a:path w="21600" h="3747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628"/>
                    <a:pt x="19080" y="33382"/>
                    <a:pt x="14651" y="37471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9" name="Text Box 51"/>
          <p:cNvSpPr txBox="1">
            <a:spLocks noChangeArrowheads="1"/>
          </p:cNvSpPr>
          <p:nvPr/>
        </p:nvSpPr>
        <p:spPr bwMode="auto">
          <a:xfrm>
            <a:off x="457200" y="228600"/>
            <a:ext cx="44751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</a:rPr>
              <a:t>网络的发展</a:t>
            </a:r>
            <a:r>
              <a:rPr lang="en-US" altLang="zh-CN" sz="3200" b="1">
                <a:solidFill>
                  <a:schemeClr val="tx2"/>
                </a:solidFill>
              </a:rPr>
              <a:t>—</a:t>
            </a:r>
            <a:r>
              <a:rPr lang="zh-CN" altLang="en-US" sz="3200" b="1">
                <a:solidFill>
                  <a:schemeClr val="tx2"/>
                </a:solidFill>
              </a:rPr>
              <a:t>用户角度</a:t>
            </a:r>
          </a:p>
        </p:txBody>
      </p:sp>
      <p:sp>
        <p:nvSpPr>
          <p:cNvPr id="10250" name="Text Box 52"/>
          <p:cNvSpPr txBox="1">
            <a:spLocks noChangeArrowheads="1"/>
          </p:cNvSpPr>
          <p:nvPr/>
        </p:nvSpPr>
        <p:spPr bwMode="auto">
          <a:xfrm>
            <a:off x="365125" y="1103313"/>
            <a:ext cx="8391525" cy="227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单机</a:t>
            </a:r>
            <a:r>
              <a:rPr lang="en-US" altLang="zh-CN" sz="24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:</a:t>
            </a:r>
            <a:r>
              <a:rPr lang="en-US" altLang="zh-CN" sz="2400" b="1" i="1" dirty="0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单个用户独占系统资源（主机）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(46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年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)</a:t>
            </a:r>
          </a:p>
          <a:p>
            <a:pPr>
              <a:lnSpc>
                <a:spcPct val="145000"/>
              </a:lnSpc>
              <a:spcBef>
                <a:spcPct val="20000"/>
              </a:spcBef>
            </a:pPr>
            <a:r>
              <a:rPr lang="zh-CN" altLang="en-US" sz="24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分时系统</a:t>
            </a:r>
            <a:r>
              <a:rPr lang="en-US" altLang="zh-CN" sz="24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:</a:t>
            </a:r>
            <a:r>
              <a:rPr lang="en-US" altLang="zh-CN" sz="2400" b="1" i="1" dirty="0">
                <a:latin typeface="楷体" pitchFamily="18" charset="-122"/>
                <a:ea typeface="楷体" pitchFamily="18" charset="-122"/>
              </a:rPr>
              <a:t>  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分时多用户系统（大型机） 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(</a:t>
            </a:r>
            <a:r>
              <a:rPr lang="en-US" altLang="zh-CN" sz="2400" dirty="0"/>
              <a:t>50</a:t>
            </a:r>
            <a:r>
              <a:rPr lang="zh-CN" altLang="en-US" sz="2400" b="1" dirty="0"/>
              <a:t>年代末期</a:t>
            </a:r>
            <a:r>
              <a:rPr lang="en-US" altLang="zh-CN" sz="2400" dirty="0"/>
              <a:t>)</a:t>
            </a:r>
            <a:endParaRPr lang="en-US" altLang="zh-CN" sz="24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           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多个用户利用多台终端共享单台计算机的资源，</a:t>
            </a:r>
          </a:p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         主机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轮询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终端，获取指令，提供服务，返回结果</a:t>
            </a:r>
          </a:p>
          <a:p>
            <a:endParaRPr lang="en-US" altLang="zh-CN" sz="2400" dirty="0"/>
          </a:p>
        </p:txBody>
      </p:sp>
      <p:cxnSp>
        <p:nvCxnSpPr>
          <p:cNvPr id="4" name="直接箭头连接符 3"/>
          <p:cNvCxnSpPr/>
          <p:nvPr/>
        </p:nvCxnSpPr>
        <p:spPr bwMode="auto">
          <a:xfrm flipV="1">
            <a:off x="4932363" y="4716463"/>
            <a:ext cx="503733" cy="793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58114"/>
      </p:ext>
    </p:extLst>
  </p:cSld>
  <p:clrMapOvr>
    <a:masterClrMapping/>
  </p:clrMapOvr>
  <p:transition advTm="525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1267" name="Group 5"/>
          <p:cNvGrpSpPr>
            <a:grpSpLocks/>
          </p:cNvGrpSpPr>
          <p:nvPr/>
        </p:nvGrpSpPr>
        <p:grpSpPr bwMode="auto">
          <a:xfrm>
            <a:off x="762000" y="2133600"/>
            <a:ext cx="3783013" cy="1155700"/>
            <a:chOff x="2823" y="260"/>
            <a:chExt cx="2383" cy="728"/>
          </a:xfrm>
        </p:grpSpPr>
        <p:sp>
          <p:nvSpPr>
            <p:cNvPr id="11328" name="Rectangle 6"/>
            <p:cNvSpPr>
              <a:spLocks noChangeArrowheads="1"/>
            </p:cNvSpPr>
            <p:nvPr/>
          </p:nvSpPr>
          <p:spPr bwMode="auto">
            <a:xfrm>
              <a:off x="4455" y="404"/>
              <a:ext cx="751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字符终端</a:t>
              </a:r>
            </a:p>
          </p:txBody>
        </p:sp>
        <p:pic>
          <p:nvPicPr>
            <p:cNvPr id="11329" name="Picture 7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06" y="409"/>
              <a:ext cx="280" cy="49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11330" name="Rectangle 8"/>
            <p:cNvSpPr>
              <a:spLocks noChangeArrowheads="1"/>
            </p:cNvSpPr>
            <p:nvPr/>
          </p:nvSpPr>
          <p:spPr bwMode="auto">
            <a:xfrm>
              <a:off x="3268" y="580"/>
              <a:ext cx="23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1" name="Line 9"/>
            <p:cNvSpPr>
              <a:spLocks noChangeShapeType="1"/>
            </p:cNvSpPr>
            <p:nvPr/>
          </p:nvSpPr>
          <p:spPr bwMode="auto">
            <a:xfrm>
              <a:off x="3124" y="62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2" name="Line 10"/>
            <p:cNvSpPr>
              <a:spLocks noChangeShapeType="1"/>
            </p:cNvSpPr>
            <p:nvPr/>
          </p:nvSpPr>
          <p:spPr bwMode="auto">
            <a:xfrm>
              <a:off x="3508" y="624"/>
              <a:ext cx="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3" name="Line 11"/>
            <p:cNvSpPr>
              <a:spLocks noChangeShapeType="1"/>
            </p:cNvSpPr>
            <p:nvPr/>
          </p:nvSpPr>
          <p:spPr bwMode="auto">
            <a:xfrm flipH="1">
              <a:off x="3884" y="628"/>
              <a:ext cx="104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4" name="Line 12"/>
            <p:cNvSpPr>
              <a:spLocks noChangeShapeType="1"/>
            </p:cNvSpPr>
            <p:nvPr/>
          </p:nvSpPr>
          <p:spPr bwMode="auto">
            <a:xfrm flipV="1">
              <a:off x="3892" y="668"/>
              <a:ext cx="52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5" name="Rectangle 13"/>
            <p:cNvSpPr>
              <a:spLocks noChangeArrowheads="1"/>
            </p:cNvSpPr>
            <p:nvPr/>
          </p:nvSpPr>
          <p:spPr bwMode="auto">
            <a:xfrm>
              <a:off x="4420" y="628"/>
              <a:ext cx="232" cy="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6" name="Line 14"/>
            <p:cNvSpPr>
              <a:spLocks noChangeShapeType="1"/>
            </p:cNvSpPr>
            <p:nvPr/>
          </p:nvSpPr>
          <p:spPr bwMode="auto">
            <a:xfrm>
              <a:off x="4660" y="67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7" name="Rectangle 15"/>
            <p:cNvSpPr>
              <a:spLocks noChangeArrowheads="1"/>
            </p:cNvSpPr>
            <p:nvPr/>
          </p:nvSpPr>
          <p:spPr bwMode="auto">
            <a:xfrm>
              <a:off x="4852" y="580"/>
              <a:ext cx="1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000"/>
                <a:t>T</a:t>
              </a:r>
            </a:p>
          </p:txBody>
        </p:sp>
        <p:sp>
          <p:nvSpPr>
            <p:cNvPr id="11338" name="Rectangle 16"/>
            <p:cNvSpPr>
              <a:spLocks noChangeArrowheads="1"/>
            </p:cNvSpPr>
            <p:nvPr/>
          </p:nvSpPr>
          <p:spPr bwMode="auto">
            <a:xfrm>
              <a:off x="3159" y="740"/>
              <a:ext cx="611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/>
                <a:t>Modem</a:t>
              </a:r>
            </a:p>
          </p:txBody>
        </p:sp>
        <p:sp>
          <p:nvSpPr>
            <p:cNvPr id="11339" name="Rectangle 17"/>
            <p:cNvSpPr>
              <a:spLocks noChangeArrowheads="1"/>
            </p:cNvSpPr>
            <p:nvPr/>
          </p:nvSpPr>
          <p:spPr bwMode="auto">
            <a:xfrm>
              <a:off x="2823" y="260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1340" name="Rectangle 18"/>
            <p:cNvSpPr>
              <a:spLocks noChangeArrowheads="1"/>
            </p:cNvSpPr>
            <p:nvPr/>
          </p:nvSpPr>
          <p:spPr bwMode="auto">
            <a:xfrm>
              <a:off x="3735" y="356"/>
              <a:ext cx="59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电话线</a:t>
              </a:r>
            </a:p>
          </p:txBody>
        </p:sp>
      </p:grpSp>
      <p:grpSp>
        <p:nvGrpSpPr>
          <p:cNvPr id="11268" name="Group 19"/>
          <p:cNvGrpSpPr>
            <a:grpSpLocks/>
          </p:cNvGrpSpPr>
          <p:nvPr/>
        </p:nvGrpSpPr>
        <p:grpSpPr bwMode="auto">
          <a:xfrm>
            <a:off x="4114800" y="3124200"/>
            <a:ext cx="4503738" cy="1638300"/>
            <a:chOff x="1104" y="144"/>
            <a:chExt cx="2837" cy="1032"/>
          </a:xfrm>
        </p:grpSpPr>
        <p:pic>
          <p:nvPicPr>
            <p:cNvPr id="11296" name="Picture 20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71" y="364"/>
              <a:ext cx="358" cy="56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1297" name="Picture 2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1" y="485"/>
              <a:ext cx="214" cy="35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11298" name="Line 22"/>
            <p:cNvSpPr>
              <a:spLocks noChangeShapeType="1"/>
            </p:cNvSpPr>
            <p:nvPr/>
          </p:nvSpPr>
          <p:spPr bwMode="auto">
            <a:xfrm>
              <a:off x="1885" y="65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9" name="Line 23"/>
            <p:cNvSpPr>
              <a:spLocks noChangeShapeType="1"/>
            </p:cNvSpPr>
            <p:nvPr/>
          </p:nvSpPr>
          <p:spPr bwMode="auto">
            <a:xfrm flipV="1">
              <a:off x="2221" y="552"/>
              <a:ext cx="13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0" name="Rectangle 24"/>
            <p:cNvSpPr>
              <a:spLocks noChangeArrowheads="1"/>
            </p:cNvSpPr>
            <p:nvPr/>
          </p:nvSpPr>
          <p:spPr bwMode="auto">
            <a:xfrm>
              <a:off x="2365" y="464"/>
              <a:ext cx="184" cy="8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1" name="Line 25"/>
            <p:cNvSpPr>
              <a:spLocks noChangeShapeType="1"/>
            </p:cNvSpPr>
            <p:nvPr/>
          </p:nvSpPr>
          <p:spPr bwMode="auto">
            <a:xfrm>
              <a:off x="2221" y="700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2" name="Rectangle 26"/>
            <p:cNvSpPr>
              <a:spLocks noChangeArrowheads="1"/>
            </p:cNvSpPr>
            <p:nvPr/>
          </p:nvSpPr>
          <p:spPr bwMode="auto">
            <a:xfrm>
              <a:off x="2365" y="656"/>
              <a:ext cx="184" cy="8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3" name="Rectangle 27"/>
            <p:cNvSpPr>
              <a:spLocks noChangeArrowheads="1"/>
            </p:cNvSpPr>
            <p:nvPr/>
          </p:nvSpPr>
          <p:spPr bwMode="auto">
            <a:xfrm>
              <a:off x="2365" y="848"/>
              <a:ext cx="184" cy="8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4" name="Line 28"/>
            <p:cNvSpPr>
              <a:spLocks noChangeShapeType="1"/>
            </p:cNvSpPr>
            <p:nvPr/>
          </p:nvSpPr>
          <p:spPr bwMode="auto">
            <a:xfrm>
              <a:off x="2221" y="752"/>
              <a:ext cx="136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05" name="Group 29"/>
            <p:cNvGrpSpPr>
              <a:grpSpLocks/>
            </p:cNvGrpSpPr>
            <p:nvPr/>
          </p:nvGrpSpPr>
          <p:grpSpPr bwMode="auto">
            <a:xfrm>
              <a:off x="2557" y="508"/>
              <a:ext cx="904" cy="52"/>
              <a:chOff x="3844" y="1296"/>
              <a:chExt cx="904" cy="52"/>
            </a:xfrm>
          </p:grpSpPr>
          <p:sp>
            <p:nvSpPr>
              <p:cNvPr id="11325" name="Line 30"/>
              <p:cNvSpPr>
                <a:spLocks noChangeShapeType="1"/>
              </p:cNvSpPr>
              <p:nvPr/>
            </p:nvSpPr>
            <p:spPr bwMode="auto">
              <a:xfrm>
                <a:off x="3844" y="1296"/>
                <a:ext cx="4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6" name="Line 31"/>
              <p:cNvSpPr>
                <a:spLocks noChangeShapeType="1"/>
              </p:cNvSpPr>
              <p:nvPr/>
            </p:nvSpPr>
            <p:spPr bwMode="auto">
              <a:xfrm flipH="1">
                <a:off x="4220" y="1300"/>
                <a:ext cx="104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7" name="Line 32"/>
              <p:cNvSpPr>
                <a:spLocks noChangeShapeType="1"/>
              </p:cNvSpPr>
              <p:nvPr/>
            </p:nvSpPr>
            <p:spPr bwMode="auto">
              <a:xfrm flipV="1">
                <a:off x="4228" y="1316"/>
                <a:ext cx="520" cy="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06" name="Rectangle 33"/>
            <p:cNvSpPr>
              <a:spLocks noChangeArrowheads="1"/>
            </p:cNvSpPr>
            <p:nvPr/>
          </p:nvSpPr>
          <p:spPr bwMode="auto">
            <a:xfrm>
              <a:off x="3469" y="512"/>
              <a:ext cx="184" cy="8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7" name="Rectangle 34"/>
            <p:cNvSpPr>
              <a:spLocks noChangeArrowheads="1"/>
            </p:cNvSpPr>
            <p:nvPr/>
          </p:nvSpPr>
          <p:spPr bwMode="auto">
            <a:xfrm>
              <a:off x="3469" y="704"/>
              <a:ext cx="184" cy="8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8" name="Rectangle 35"/>
            <p:cNvSpPr>
              <a:spLocks noChangeArrowheads="1"/>
            </p:cNvSpPr>
            <p:nvPr/>
          </p:nvSpPr>
          <p:spPr bwMode="auto">
            <a:xfrm>
              <a:off x="3469" y="896"/>
              <a:ext cx="184" cy="8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09" name="Group 36"/>
            <p:cNvGrpSpPr>
              <a:grpSpLocks/>
            </p:cNvGrpSpPr>
            <p:nvPr/>
          </p:nvGrpSpPr>
          <p:grpSpPr bwMode="auto">
            <a:xfrm>
              <a:off x="2557" y="700"/>
              <a:ext cx="904" cy="52"/>
              <a:chOff x="3844" y="1488"/>
              <a:chExt cx="904" cy="52"/>
            </a:xfrm>
          </p:grpSpPr>
          <p:sp>
            <p:nvSpPr>
              <p:cNvPr id="11322" name="Line 37"/>
              <p:cNvSpPr>
                <a:spLocks noChangeShapeType="1"/>
              </p:cNvSpPr>
              <p:nvPr/>
            </p:nvSpPr>
            <p:spPr bwMode="auto">
              <a:xfrm>
                <a:off x="3844" y="1488"/>
                <a:ext cx="4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3" name="Line 38"/>
              <p:cNvSpPr>
                <a:spLocks noChangeShapeType="1"/>
              </p:cNvSpPr>
              <p:nvPr/>
            </p:nvSpPr>
            <p:spPr bwMode="auto">
              <a:xfrm flipH="1">
                <a:off x="4220" y="1492"/>
                <a:ext cx="104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4" name="Line 39"/>
              <p:cNvSpPr>
                <a:spLocks noChangeShapeType="1"/>
              </p:cNvSpPr>
              <p:nvPr/>
            </p:nvSpPr>
            <p:spPr bwMode="auto">
              <a:xfrm flipV="1">
                <a:off x="4228" y="1508"/>
                <a:ext cx="520" cy="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10" name="Group 40"/>
            <p:cNvGrpSpPr>
              <a:grpSpLocks/>
            </p:cNvGrpSpPr>
            <p:nvPr/>
          </p:nvGrpSpPr>
          <p:grpSpPr bwMode="auto">
            <a:xfrm>
              <a:off x="2557" y="892"/>
              <a:ext cx="904" cy="52"/>
              <a:chOff x="3844" y="1680"/>
              <a:chExt cx="904" cy="52"/>
            </a:xfrm>
          </p:grpSpPr>
          <p:sp>
            <p:nvSpPr>
              <p:cNvPr id="11319" name="Line 41"/>
              <p:cNvSpPr>
                <a:spLocks noChangeShapeType="1"/>
              </p:cNvSpPr>
              <p:nvPr/>
            </p:nvSpPr>
            <p:spPr bwMode="auto">
              <a:xfrm>
                <a:off x="3844" y="1680"/>
                <a:ext cx="4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0" name="Line 42"/>
              <p:cNvSpPr>
                <a:spLocks noChangeShapeType="1"/>
              </p:cNvSpPr>
              <p:nvPr/>
            </p:nvSpPr>
            <p:spPr bwMode="auto">
              <a:xfrm flipH="1">
                <a:off x="4220" y="1684"/>
                <a:ext cx="104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1" name="Line 43"/>
              <p:cNvSpPr>
                <a:spLocks noChangeShapeType="1"/>
              </p:cNvSpPr>
              <p:nvPr/>
            </p:nvSpPr>
            <p:spPr bwMode="auto">
              <a:xfrm flipV="1">
                <a:off x="4228" y="1700"/>
                <a:ext cx="520" cy="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11" name="Rectangle 44"/>
            <p:cNvSpPr>
              <a:spLocks noChangeArrowheads="1"/>
            </p:cNvSpPr>
            <p:nvPr/>
          </p:nvSpPr>
          <p:spPr bwMode="auto">
            <a:xfrm>
              <a:off x="3805" y="368"/>
              <a:ext cx="1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000" b="1"/>
                <a:t>T</a:t>
              </a:r>
            </a:p>
          </p:txBody>
        </p:sp>
        <p:sp>
          <p:nvSpPr>
            <p:cNvPr id="11312" name="Rectangle 45"/>
            <p:cNvSpPr>
              <a:spLocks noChangeArrowheads="1"/>
            </p:cNvSpPr>
            <p:nvPr/>
          </p:nvSpPr>
          <p:spPr bwMode="auto">
            <a:xfrm>
              <a:off x="3805" y="656"/>
              <a:ext cx="1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000" b="1"/>
                <a:t>T</a:t>
              </a:r>
            </a:p>
          </p:txBody>
        </p:sp>
        <p:sp>
          <p:nvSpPr>
            <p:cNvPr id="11313" name="Rectangle 46"/>
            <p:cNvSpPr>
              <a:spLocks noChangeArrowheads="1"/>
            </p:cNvSpPr>
            <p:nvPr/>
          </p:nvSpPr>
          <p:spPr bwMode="auto">
            <a:xfrm>
              <a:off x="3805" y="992"/>
              <a:ext cx="1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000" b="1"/>
                <a:t>T</a:t>
              </a:r>
            </a:p>
          </p:txBody>
        </p:sp>
        <p:sp>
          <p:nvSpPr>
            <p:cNvPr id="11314" name="Line 47"/>
            <p:cNvSpPr>
              <a:spLocks noChangeShapeType="1"/>
            </p:cNvSpPr>
            <p:nvPr/>
          </p:nvSpPr>
          <p:spPr bwMode="auto">
            <a:xfrm flipV="1">
              <a:off x="3661" y="456"/>
              <a:ext cx="136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5" name="Line 48"/>
            <p:cNvSpPr>
              <a:spLocks noChangeShapeType="1"/>
            </p:cNvSpPr>
            <p:nvPr/>
          </p:nvSpPr>
          <p:spPr bwMode="auto">
            <a:xfrm>
              <a:off x="3661" y="74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6" name="Line 49"/>
            <p:cNvSpPr>
              <a:spLocks noChangeShapeType="1"/>
            </p:cNvSpPr>
            <p:nvPr/>
          </p:nvSpPr>
          <p:spPr bwMode="auto">
            <a:xfrm>
              <a:off x="3661" y="944"/>
              <a:ext cx="136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7" name="Rectangle 50"/>
            <p:cNvSpPr>
              <a:spLocks noChangeArrowheads="1"/>
            </p:cNvSpPr>
            <p:nvPr/>
          </p:nvSpPr>
          <p:spPr bwMode="auto">
            <a:xfrm>
              <a:off x="1872" y="144"/>
              <a:ext cx="59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前端机</a:t>
              </a:r>
            </a:p>
          </p:txBody>
        </p:sp>
        <p:sp>
          <p:nvSpPr>
            <p:cNvPr id="11318" name="Rectangle 51"/>
            <p:cNvSpPr>
              <a:spLocks noChangeArrowheads="1"/>
            </p:cNvSpPr>
            <p:nvPr/>
          </p:nvSpPr>
          <p:spPr bwMode="auto">
            <a:xfrm>
              <a:off x="1104" y="280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</p:grpSp>
      <p:grpSp>
        <p:nvGrpSpPr>
          <p:cNvPr id="11269" name="Group 77"/>
          <p:cNvGrpSpPr>
            <a:grpSpLocks/>
          </p:cNvGrpSpPr>
          <p:nvPr/>
        </p:nvGrpSpPr>
        <p:grpSpPr bwMode="auto">
          <a:xfrm>
            <a:off x="685800" y="4724400"/>
            <a:ext cx="5037138" cy="1562100"/>
            <a:chOff x="432" y="2976"/>
            <a:chExt cx="3173" cy="984"/>
          </a:xfrm>
        </p:grpSpPr>
        <p:pic>
          <p:nvPicPr>
            <p:cNvPr id="11273" name="Picture 5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51" y="3148"/>
              <a:ext cx="358" cy="56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1274" name="Picture 5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31" y="3269"/>
              <a:ext cx="214" cy="35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11275" name="Line 55"/>
            <p:cNvSpPr>
              <a:spLocks noChangeShapeType="1"/>
            </p:cNvSpPr>
            <p:nvPr/>
          </p:nvSpPr>
          <p:spPr bwMode="auto">
            <a:xfrm>
              <a:off x="1165" y="3436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6" name="Rectangle 56"/>
            <p:cNvSpPr>
              <a:spLocks noChangeArrowheads="1"/>
            </p:cNvSpPr>
            <p:nvPr/>
          </p:nvSpPr>
          <p:spPr bwMode="auto">
            <a:xfrm>
              <a:off x="1597" y="3392"/>
              <a:ext cx="232" cy="8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7" name="Line 57"/>
            <p:cNvSpPr>
              <a:spLocks noChangeShapeType="1"/>
            </p:cNvSpPr>
            <p:nvPr/>
          </p:nvSpPr>
          <p:spPr bwMode="auto">
            <a:xfrm>
              <a:off x="1837" y="3436"/>
              <a:ext cx="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8" name="Line 58"/>
            <p:cNvSpPr>
              <a:spLocks noChangeShapeType="1"/>
            </p:cNvSpPr>
            <p:nvPr/>
          </p:nvSpPr>
          <p:spPr bwMode="auto">
            <a:xfrm flipH="1">
              <a:off x="2213" y="3440"/>
              <a:ext cx="104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9" name="Line 59"/>
            <p:cNvSpPr>
              <a:spLocks noChangeShapeType="1"/>
            </p:cNvSpPr>
            <p:nvPr/>
          </p:nvSpPr>
          <p:spPr bwMode="auto">
            <a:xfrm flipV="1">
              <a:off x="2221" y="3480"/>
              <a:ext cx="52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0" name="Rectangle 60"/>
            <p:cNvSpPr>
              <a:spLocks noChangeArrowheads="1"/>
            </p:cNvSpPr>
            <p:nvPr/>
          </p:nvSpPr>
          <p:spPr bwMode="auto">
            <a:xfrm>
              <a:off x="2749" y="3440"/>
              <a:ext cx="232" cy="8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1" name="Line 61"/>
            <p:cNvSpPr>
              <a:spLocks noChangeShapeType="1"/>
            </p:cNvSpPr>
            <p:nvPr/>
          </p:nvSpPr>
          <p:spPr bwMode="auto">
            <a:xfrm>
              <a:off x="1501" y="3436"/>
              <a:ext cx="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282" name="Group 62"/>
            <p:cNvGrpSpPr>
              <a:grpSpLocks/>
            </p:cNvGrpSpPr>
            <p:nvPr/>
          </p:nvGrpSpPr>
          <p:grpSpPr bwMode="auto">
            <a:xfrm>
              <a:off x="3085" y="3384"/>
              <a:ext cx="140" cy="192"/>
              <a:chOff x="3709" y="1800"/>
              <a:chExt cx="140" cy="192"/>
            </a:xfrm>
          </p:grpSpPr>
          <p:sp>
            <p:nvSpPr>
              <p:cNvPr id="11293" name="Line 63"/>
              <p:cNvSpPr>
                <a:spLocks noChangeShapeType="1"/>
              </p:cNvSpPr>
              <p:nvPr/>
            </p:nvSpPr>
            <p:spPr bwMode="auto">
              <a:xfrm flipV="1">
                <a:off x="3709" y="1800"/>
                <a:ext cx="136" cy="10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4" name="Line 64"/>
              <p:cNvSpPr>
                <a:spLocks noChangeShapeType="1"/>
              </p:cNvSpPr>
              <p:nvPr/>
            </p:nvSpPr>
            <p:spPr bwMode="auto">
              <a:xfrm>
                <a:off x="3709" y="1904"/>
                <a:ext cx="136" cy="8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5" name="Line 65"/>
              <p:cNvSpPr>
                <a:spLocks noChangeShapeType="1"/>
              </p:cNvSpPr>
              <p:nvPr/>
            </p:nvSpPr>
            <p:spPr bwMode="auto">
              <a:xfrm>
                <a:off x="3849" y="1808"/>
                <a:ext cx="0" cy="18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83" name="Line 66"/>
            <p:cNvSpPr>
              <a:spLocks noChangeShapeType="1"/>
            </p:cNvSpPr>
            <p:nvPr/>
          </p:nvSpPr>
          <p:spPr bwMode="auto">
            <a:xfrm>
              <a:off x="2989" y="3484"/>
              <a:ext cx="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4" name="Rectangle 67"/>
            <p:cNvSpPr>
              <a:spLocks noChangeArrowheads="1"/>
            </p:cNvSpPr>
            <p:nvPr/>
          </p:nvSpPr>
          <p:spPr bwMode="auto">
            <a:xfrm>
              <a:off x="3469" y="3152"/>
              <a:ext cx="1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000"/>
                <a:t>T</a:t>
              </a:r>
            </a:p>
          </p:txBody>
        </p:sp>
        <p:sp>
          <p:nvSpPr>
            <p:cNvPr id="11285" name="Rectangle 68"/>
            <p:cNvSpPr>
              <a:spLocks noChangeArrowheads="1"/>
            </p:cNvSpPr>
            <p:nvPr/>
          </p:nvSpPr>
          <p:spPr bwMode="auto">
            <a:xfrm>
              <a:off x="3469" y="3440"/>
              <a:ext cx="1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000"/>
                <a:t>T</a:t>
              </a:r>
            </a:p>
          </p:txBody>
        </p:sp>
        <p:sp>
          <p:nvSpPr>
            <p:cNvPr id="11286" name="Rectangle 69"/>
            <p:cNvSpPr>
              <a:spLocks noChangeArrowheads="1"/>
            </p:cNvSpPr>
            <p:nvPr/>
          </p:nvSpPr>
          <p:spPr bwMode="auto">
            <a:xfrm>
              <a:off x="3469" y="3776"/>
              <a:ext cx="1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 altLang="zh-CN" sz="2000"/>
                <a:t>T</a:t>
              </a:r>
            </a:p>
          </p:txBody>
        </p:sp>
        <p:sp>
          <p:nvSpPr>
            <p:cNvPr id="11287" name="Line 70"/>
            <p:cNvSpPr>
              <a:spLocks noChangeShapeType="1"/>
            </p:cNvSpPr>
            <p:nvPr/>
          </p:nvSpPr>
          <p:spPr bwMode="auto">
            <a:xfrm flipV="1">
              <a:off x="3229" y="3240"/>
              <a:ext cx="232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8" name="Line 71"/>
            <p:cNvSpPr>
              <a:spLocks noChangeShapeType="1"/>
            </p:cNvSpPr>
            <p:nvPr/>
          </p:nvSpPr>
          <p:spPr bwMode="auto">
            <a:xfrm>
              <a:off x="3229" y="3488"/>
              <a:ext cx="232" cy="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9" name="Line 72"/>
            <p:cNvSpPr>
              <a:spLocks noChangeShapeType="1"/>
            </p:cNvSpPr>
            <p:nvPr/>
          </p:nvSpPr>
          <p:spPr bwMode="auto">
            <a:xfrm>
              <a:off x="3229" y="3536"/>
              <a:ext cx="232" cy="3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Rectangle 73"/>
            <p:cNvSpPr>
              <a:spLocks noChangeArrowheads="1"/>
            </p:cNvSpPr>
            <p:nvPr/>
          </p:nvSpPr>
          <p:spPr bwMode="auto">
            <a:xfrm>
              <a:off x="2832" y="3120"/>
              <a:ext cx="59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集中器</a:t>
              </a:r>
            </a:p>
          </p:txBody>
        </p:sp>
        <p:sp>
          <p:nvSpPr>
            <p:cNvPr id="11291" name="Rectangle 74"/>
            <p:cNvSpPr>
              <a:spLocks noChangeArrowheads="1"/>
            </p:cNvSpPr>
            <p:nvPr/>
          </p:nvSpPr>
          <p:spPr bwMode="auto">
            <a:xfrm>
              <a:off x="432" y="3064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1292" name="Rectangle 75"/>
            <p:cNvSpPr>
              <a:spLocks noChangeArrowheads="1"/>
            </p:cNvSpPr>
            <p:nvPr/>
          </p:nvSpPr>
          <p:spPr bwMode="auto">
            <a:xfrm>
              <a:off x="1248" y="2976"/>
              <a:ext cx="59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前端机</a:t>
              </a:r>
            </a:p>
          </p:txBody>
        </p:sp>
      </p:grpSp>
      <p:sp>
        <p:nvSpPr>
          <p:cNvPr id="11270" name="Text Box 76"/>
          <p:cNvSpPr txBox="1">
            <a:spLocks noChangeArrowheads="1"/>
          </p:cNvSpPr>
          <p:nvPr/>
        </p:nvSpPr>
        <p:spPr bwMode="auto">
          <a:xfrm>
            <a:off x="8670925" y="117475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4</a:t>
            </a:r>
            <a:endParaRPr lang="en-US" altLang="zh-CN" dirty="0"/>
          </a:p>
        </p:txBody>
      </p:sp>
      <p:sp>
        <p:nvSpPr>
          <p:cNvPr id="11271" name="Text Box 80"/>
          <p:cNvSpPr txBox="1">
            <a:spLocks noChangeArrowheads="1"/>
          </p:cNvSpPr>
          <p:nvPr/>
        </p:nvSpPr>
        <p:spPr bwMode="auto">
          <a:xfrm>
            <a:off x="533400" y="1122363"/>
            <a:ext cx="7455887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远程访问系统：</a:t>
            </a:r>
            <a:r>
              <a:rPr lang="zh-CN" altLang="en-US" sz="2400" b="1" i="1" u="sng" dirty="0"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利用通信线路将远程终端连至主机，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不受地域限制地使用计算机的资源   </a:t>
            </a:r>
            <a:r>
              <a:rPr lang="en-US" altLang="zh-CN" sz="2400" dirty="0"/>
              <a:t>(60</a:t>
            </a:r>
            <a:r>
              <a:rPr lang="zh-CN" altLang="en-US" sz="2400" dirty="0"/>
              <a:t>年代中后期</a:t>
            </a:r>
            <a:r>
              <a:rPr lang="en-US" altLang="zh-CN" sz="2400" dirty="0"/>
              <a:t>)</a:t>
            </a:r>
            <a:endParaRPr lang="en-US" altLang="zh-CN" sz="2400" b="1" i="1" u="sng" dirty="0">
              <a:latin typeface="楷体" pitchFamily="18" charset="-122"/>
              <a:ea typeface="楷体" pitchFamily="18" charset="-122"/>
            </a:endParaRPr>
          </a:p>
          <a:p>
            <a:endParaRPr lang="en-US" altLang="zh-CN" sz="2400" dirty="0"/>
          </a:p>
        </p:txBody>
      </p:sp>
      <p:sp>
        <p:nvSpPr>
          <p:cNvPr id="11272" name="Text Box 81"/>
          <p:cNvSpPr txBox="1">
            <a:spLocks noChangeArrowheads="1"/>
          </p:cNvSpPr>
          <p:nvPr/>
        </p:nvSpPr>
        <p:spPr bwMode="auto">
          <a:xfrm>
            <a:off x="457200" y="228600"/>
            <a:ext cx="44751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</a:rPr>
              <a:t>网络的发展</a:t>
            </a:r>
            <a:r>
              <a:rPr lang="en-US" altLang="zh-CN" sz="3200" b="1">
                <a:solidFill>
                  <a:schemeClr val="tx2"/>
                </a:solidFill>
              </a:rPr>
              <a:t>—</a:t>
            </a:r>
            <a:r>
              <a:rPr lang="zh-CN" altLang="en-US" sz="3200" b="1">
                <a:solidFill>
                  <a:schemeClr val="tx2"/>
                </a:solidFill>
              </a:rPr>
              <a:t>用户角度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36751"/>
      </p:ext>
    </p:extLst>
  </p:cSld>
  <p:clrMapOvr>
    <a:masterClrMapping/>
  </p:clrMapOvr>
  <p:transition advTm="298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5257800" y="2286000"/>
            <a:ext cx="3238500" cy="1476375"/>
            <a:chOff x="3231" y="3145"/>
            <a:chExt cx="2040" cy="930"/>
          </a:xfrm>
        </p:grpSpPr>
        <p:pic>
          <p:nvPicPr>
            <p:cNvPr id="12379" name="Picture 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58" y="3145"/>
              <a:ext cx="280" cy="49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12380" name="Line 5"/>
            <p:cNvSpPr>
              <a:spLocks noChangeShapeType="1"/>
            </p:cNvSpPr>
            <p:nvPr/>
          </p:nvSpPr>
          <p:spPr bwMode="auto">
            <a:xfrm>
              <a:off x="4195" y="3614"/>
              <a:ext cx="0" cy="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1" name="Line 6"/>
            <p:cNvSpPr>
              <a:spLocks noChangeShapeType="1"/>
            </p:cNvSpPr>
            <p:nvPr/>
          </p:nvSpPr>
          <p:spPr bwMode="auto">
            <a:xfrm>
              <a:off x="3231" y="3688"/>
              <a:ext cx="16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2382" name="Picture 7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33" y="3837"/>
              <a:ext cx="208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2383" name="Picture 8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45" y="3837"/>
              <a:ext cx="205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2384" name="Picture 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05" y="3837"/>
              <a:ext cx="20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2385" name="Picture 10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1" y="3837"/>
              <a:ext cx="208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2386" name="Line 11"/>
            <p:cNvSpPr>
              <a:spLocks noChangeShapeType="1"/>
            </p:cNvSpPr>
            <p:nvPr/>
          </p:nvSpPr>
          <p:spPr bwMode="auto">
            <a:xfrm>
              <a:off x="4127" y="3692"/>
              <a:ext cx="1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7" name="Line 12"/>
            <p:cNvSpPr>
              <a:spLocks noChangeShapeType="1"/>
            </p:cNvSpPr>
            <p:nvPr/>
          </p:nvSpPr>
          <p:spPr bwMode="auto">
            <a:xfrm>
              <a:off x="3366" y="3692"/>
              <a:ext cx="0" cy="1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8" name="Line 13"/>
            <p:cNvSpPr>
              <a:spLocks noChangeShapeType="1"/>
            </p:cNvSpPr>
            <p:nvPr/>
          </p:nvSpPr>
          <p:spPr bwMode="auto">
            <a:xfrm>
              <a:off x="3711" y="3692"/>
              <a:ext cx="0" cy="1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9" name="Line 14"/>
            <p:cNvSpPr>
              <a:spLocks noChangeShapeType="1"/>
            </p:cNvSpPr>
            <p:nvPr/>
          </p:nvSpPr>
          <p:spPr bwMode="auto">
            <a:xfrm>
              <a:off x="4473" y="3692"/>
              <a:ext cx="0" cy="1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0" name="Line 15"/>
            <p:cNvSpPr>
              <a:spLocks noChangeShapeType="1"/>
            </p:cNvSpPr>
            <p:nvPr/>
          </p:nvSpPr>
          <p:spPr bwMode="auto">
            <a:xfrm>
              <a:off x="4820" y="3692"/>
              <a:ext cx="0" cy="1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" name="Rectangle 16"/>
            <p:cNvSpPr>
              <a:spLocks noChangeArrowheads="1"/>
            </p:cNvSpPr>
            <p:nvPr/>
          </p:nvSpPr>
          <p:spPr bwMode="auto">
            <a:xfrm>
              <a:off x="4416" y="3235"/>
              <a:ext cx="501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600" b="1"/>
                <a:t>服务器</a:t>
              </a:r>
              <a:endParaRPr lang="zh-CN" altLang="en-US" sz="1000"/>
            </a:p>
          </p:txBody>
        </p:sp>
        <p:pic>
          <p:nvPicPr>
            <p:cNvPr id="12392" name="Picture 17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21" y="3837"/>
              <a:ext cx="206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2393" name="Rectangle 18"/>
            <p:cNvSpPr>
              <a:spLocks noChangeArrowheads="1"/>
            </p:cNvSpPr>
            <p:nvPr/>
          </p:nvSpPr>
          <p:spPr bwMode="auto">
            <a:xfrm>
              <a:off x="4839" y="3764"/>
              <a:ext cx="43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PC</a:t>
              </a:r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机</a:t>
              </a:r>
            </a:p>
          </p:txBody>
        </p:sp>
        <p:sp>
          <p:nvSpPr>
            <p:cNvPr id="12394" name="Rectangle 19"/>
            <p:cNvSpPr>
              <a:spLocks noChangeArrowheads="1"/>
            </p:cNvSpPr>
            <p:nvPr/>
          </p:nvSpPr>
          <p:spPr bwMode="auto">
            <a:xfrm>
              <a:off x="3303" y="3476"/>
              <a:ext cx="59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局域网</a:t>
              </a:r>
            </a:p>
          </p:txBody>
        </p:sp>
      </p:grpSp>
      <p:sp>
        <p:nvSpPr>
          <p:cNvPr id="12293" name="Text Box 58"/>
          <p:cNvSpPr txBox="1">
            <a:spLocks noChangeArrowheads="1"/>
          </p:cNvSpPr>
          <p:nvPr/>
        </p:nvSpPr>
        <p:spPr bwMode="auto">
          <a:xfrm>
            <a:off x="8655050" y="117475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5</a:t>
            </a:r>
            <a:endParaRPr lang="en-US" altLang="zh-CN" dirty="0"/>
          </a:p>
        </p:txBody>
      </p:sp>
      <p:sp>
        <p:nvSpPr>
          <p:cNvPr id="12294" name="Text Box 60"/>
          <p:cNvSpPr txBox="1">
            <a:spLocks noChangeArrowheads="1"/>
          </p:cNvSpPr>
          <p:nvPr/>
        </p:nvSpPr>
        <p:spPr bwMode="auto">
          <a:xfrm>
            <a:off x="457200" y="1125538"/>
            <a:ext cx="8542723" cy="395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网络：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将多台计算机连在一起，相互共享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资源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(60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年代后期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)</a:t>
            </a:r>
            <a:endParaRPr lang="zh-CN" altLang="en-US" sz="24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      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1968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年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, 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世界上第一个计算机网络 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ARPANET 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诞生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endParaRPr lang="zh-CN" altLang="en-US" sz="2400" b="1" i="1" u="sng" dirty="0">
              <a:solidFill>
                <a:schemeClr val="hlink"/>
              </a:solidFill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endParaRPr lang="zh-CN" altLang="en-US" sz="2400" b="1" i="1" u="sng" dirty="0">
              <a:solidFill>
                <a:schemeClr val="hlink"/>
              </a:solidFill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endParaRPr lang="zh-CN" altLang="en-US" sz="2400" b="1" i="1" u="sng" dirty="0">
              <a:solidFill>
                <a:schemeClr val="hlink"/>
              </a:solidFill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endParaRPr lang="zh-CN" altLang="en-US" sz="2400" b="1" i="1" u="sng" dirty="0">
              <a:solidFill>
                <a:schemeClr val="hlink"/>
              </a:solidFill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55000"/>
              </a:lnSpc>
              <a:spcBef>
                <a:spcPct val="20000"/>
              </a:spcBef>
            </a:pPr>
            <a:r>
              <a:rPr lang="zh-CN" altLang="en-US" sz="24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全球网络</a:t>
            </a:r>
            <a:r>
              <a:rPr lang="zh-CN" altLang="en-US" sz="2400" b="1" i="1" u="sng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（互联网</a:t>
            </a:r>
            <a:r>
              <a:rPr lang="en-US" altLang="zh-CN" sz="2400" b="1" i="1" u="sng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400" b="1" i="1" u="sng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因特网）</a:t>
            </a:r>
            <a:r>
              <a:rPr lang="en-US" altLang="zh-CN" sz="24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: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    (90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年代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)</a:t>
            </a:r>
            <a:endParaRPr lang="en-US" altLang="zh-CN" sz="2400" b="1" i="1" u="sng" dirty="0">
              <a:latin typeface="楷体" pitchFamily="18" charset="-122"/>
              <a:ea typeface="楷体" pitchFamily="18" charset="-122"/>
            </a:endParaRPr>
          </a:p>
          <a:p>
            <a:endParaRPr lang="en-US" altLang="zh-CN" sz="2400" dirty="0"/>
          </a:p>
        </p:txBody>
      </p:sp>
      <p:grpSp>
        <p:nvGrpSpPr>
          <p:cNvPr id="12295" name="Group 61"/>
          <p:cNvGrpSpPr>
            <a:grpSpLocks/>
          </p:cNvGrpSpPr>
          <p:nvPr/>
        </p:nvGrpSpPr>
        <p:grpSpPr bwMode="auto">
          <a:xfrm>
            <a:off x="457200" y="2133600"/>
            <a:ext cx="4194175" cy="1889125"/>
            <a:chOff x="288" y="1344"/>
            <a:chExt cx="2642" cy="1190"/>
          </a:xfrm>
        </p:grpSpPr>
        <p:pic>
          <p:nvPicPr>
            <p:cNvPr id="12297" name="Picture 62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77" y="2304"/>
              <a:ext cx="208" cy="2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2298" name="Picture 6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" y="1726"/>
              <a:ext cx="280" cy="4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2299" name="Picture 6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56" y="1680"/>
              <a:ext cx="280" cy="47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grpSp>
          <p:nvGrpSpPr>
            <p:cNvPr id="12300" name="Group 65"/>
            <p:cNvGrpSpPr>
              <a:grpSpLocks/>
            </p:cNvGrpSpPr>
            <p:nvPr/>
          </p:nvGrpSpPr>
          <p:grpSpPr bwMode="auto">
            <a:xfrm>
              <a:off x="1126" y="1536"/>
              <a:ext cx="661" cy="672"/>
              <a:chOff x="1008" y="3384"/>
              <a:chExt cx="661" cy="238"/>
            </a:xfrm>
          </p:grpSpPr>
          <p:grpSp>
            <p:nvGrpSpPr>
              <p:cNvPr id="12322" name="Group 66"/>
              <p:cNvGrpSpPr>
                <a:grpSpLocks/>
              </p:cNvGrpSpPr>
              <p:nvPr/>
            </p:nvGrpSpPr>
            <p:grpSpPr bwMode="auto">
              <a:xfrm>
                <a:off x="1015" y="3396"/>
                <a:ext cx="654" cy="226"/>
                <a:chOff x="1015" y="3396"/>
                <a:chExt cx="654" cy="226"/>
              </a:xfrm>
            </p:grpSpPr>
            <p:sp>
              <p:nvSpPr>
                <p:cNvPr id="12333" name="Oval 67"/>
                <p:cNvSpPr>
                  <a:spLocks noChangeArrowheads="1"/>
                </p:cNvSpPr>
                <p:nvPr/>
              </p:nvSpPr>
              <p:spPr bwMode="auto">
                <a:xfrm>
                  <a:off x="1245" y="3396"/>
                  <a:ext cx="281" cy="85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4" name="Oval 68"/>
                <p:cNvSpPr>
                  <a:spLocks noChangeArrowheads="1"/>
                </p:cNvSpPr>
                <p:nvPr/>
              </p:nvSpPr>
              <p:spPr bwMode="auto">
                <a:xfrm>
                  <a:off x="1088" y="3417"/>
                  <a:ext cx="202" cy="9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5" name="Oval 69"/>
                <p:cNvSpPr>
                  <a:spLocks noChangeArrowheads="1"/>
                </p:cNvSpPr>
                <p:nvPr/>
              </p:nvSpPr>
              <p:spPr bwMode="auto">
                <a:xfrm>
                  <a:off x="1015" y="3478"/>
                  <a:ext cx="136" cy="68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6" name="Oval 70"/>
                <p:cNvSpPr>
                  <a:spLocks noChangeArrowheads="1"/>
                </p:cNvSpPr>
                <p:nvPr/>
              </p:nvSpPr>
              <p:spPr bwMode="auto">
                <a:xfrm>
                  <a:off x="1062" y="3516"/>
                  <a:ext cx="211" cy="8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7" name="Oval 71"/>
                <p:cNvSpPr>
                  <a:spLocks noChangeArrowheads="1"/>
                </p:cNvSpPr>
                <p:nvPr/>
              </p:nvSpPr>
              <p:spPr bwMode="auto">
                <a:xfrm>
                  <a:off x="1223" y="3528"/>
                  <a:ext cx="320" cy="94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8" name="Oval 72"/>
                <p:cNvSpPr>
                  <a:spLocks noChangeArrowheads="1"/>
                </p:cNvSpPr>
                <p:nvPr/>
              </p:nvSpPr>
              <p:spPr bwMode="auto">
                <a:xfrm>
                  <a:off x="1432" y="3423"/>
                  <a:ext cx="204" cy="63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9" name="Oval 73"/>
                <p:cNvSpPr>
                  <a:spLocks noChangeArrowheads="1"/>
                </p:cNvSpPr>
                <p:nvPr/>
              </p:nvSpPr>
              <p:spPr bwMode="auto">
                <a:xfrm>
                  <a:off x="1472" y="3472"/>
                  <a:ext cx="197" cy="71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40" name="Oval 74"/>
                <p:cNvSpPr>
                  <a:spLocks noChangeArrowheads="1"/>
                </p:cNvSpPr>
                <p:nvPr/>
              </p:nvSpPr>
              <p:spPr bwMode="auto">
                <a:xfrm>
                  <a:off x="1454" y="3486"/>
                  <a:ext cx="190" cy="12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41" name="Oval 75"/>
                <p:cNvSpPr>
                  <a:spLocks noChangeArrowheads="1"/>
                </p:cNvSpPr>
                <p:nvPr/>
              </p:nvSpPr>
              <p:spPr bwMode="auto">
                <a:xfrm>
                  <a:off x="1134" y="3449"/>
                  <a:ext cx="419" cy="12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323" name="Group 76"/>
              <p:cNvGrpSpPr>
                <a:grpSpLocks/>
              </p:cNvGrpSpPr>
              <p:nvPr/>
            </p:nvGrpSpPr>
            <p:grpSpPr bwMode="auto">
              <a:xfrm>
                <a:off x="1008" y="3384"/>
                <a:ext cx="643" cy="234"/>
                <a:chOff x="1008" y="3384"/>
                <a:chExt cx="643" cy="234"/>
              </a:xfrm>
            </p:grpSpPr>
            <p:sp>
              <p:nvSpPr>
                <p:cNvPr id="12324" name="Oval 77"/>
                <p:cNvSpPr>
                  <a:spLocks noChangeArrowheads="1"/>
                </p:cNvSpPr>
                <p:nvPr/>
              </p:nvSpPr>
              <p:spPr bwMode="auto">
                <a:xfrm>
                  <a:off x="1236" y="3384"/>
                  <a:ext cx="273" cy="94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25" name="Oval 78"/>
                <p:cNvSpPr>
                  <a:spLocks noChangeArrowheads="1"/>
                </p:cNvSpPr>
                <p:nvPr/>
              </p:nvSpPr>
              <p:spPr bwMode="auto">
                <a:xfrm>
                  <a:off x="1080" y="3411"/>
                  <a:ext cx="199" cy="93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26" name="Oval 79"/>
                <p:cNvSpPr>
                  <a:spLocks noChangeArrowheads="1"/>
                </p:cNvSpPr>
                <p:nvPr/>
              </p:nvSpPr>
              <p:spPr bwMode="auto">
                <a:xfrm>
                  <a:off x="1008" y="3472"/>
                  <a:ext cx="135" cy="71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27" name="Oval 80"/>
                <p:cNvSpPr>
                  <a:spLocks noChangeArrowheads="1"/>
                </p:cNvSpPr>
                <p:nvPr/>
              </p:nvSpPr>
              <p:spPr bwMode="auto">
                <a:xfrm>
                  <a:off x="1055" y="3507"/>
                  <a:ext cx="209" cy="77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28" name="Oval 81"/>
                <p:cNvSpPr>
                  <a:spLocks noChangeArrowheads="1"/>
                </p:cNvSpPr>
                <p:nvPr/>
              </p:nvSpPr>
              <p:spPr bwMode="auto">
                <a:xfrm>
                  <a:off x="1208" y="3520"/>
                  <a:ext cx="327" cy="98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29" name="Oval 82"/>
                <p:cNvSpPr>
                  <a:spLocks noChangeArrowheads="1"/>
                </p:cNvSpPr>
                <p:nvPr/>
              </p:nvSpPr>
              <p:spPr bwMode="auto">
                <a:xfrm>
                  <a:off x="1424" y="3411"/>
                  <a:ext cx="198" cy="70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0" name="Oval 83"/>
                <p:cNvSpPr>
                  <a:spLocks noChangeArrowheads="1"/>
                </p:cNvSpPr>
                <p:nvPr/>
              </p:nvSpPr>
              <p:spPr bwMode="auto">
                <a:xfrm>
                  <a:off x="1454" y="3468"/>
                  <a:ext cx="197" cy="67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1" name="Oval 84"/>
                <p:cNvSpPr>
                  <a:spLocks noChangeArrowheads="1"/>
                </p:cNvSpPr>
                <p:nvPr/>
              </p:nvSpPr>
              <p:spPr bwMode="auto">
                <a:xfrm>
                  <a:off x="1432" y="3481"/>
                  <a:ext cx="204" cy="122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32" name="Oval 85"/>
                <p:cNvSpPr>
                  <a:spLocks noChangeArrowheads="1"/>
                </p:cNvSpPr>
                <p:nvPr/>
              </p:nvSpPr>
              <p:spPr bwMode="auto">
                <a:xfrm>
                  <a:off x="1125" y="3438"/>
                  <a:ext cx="418" cy="119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301" name="Rectangle 86"/>
            <p:cNvSpPr>
              <a:spLocks noChangeArrowheads="1"/>
            </p:cNvSpPr>
            <p:nvPr/>
          </p:nvSpPr>
          <p:spPr bwMode="auto">
            <a:xfrm>
              <a:off x="746" y="1892"/>
              <a:ext cx="184" cy="85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2" name="Line 87"/>
            <p:cNvSpPr>
              <a:spLocks noChangeShapeType="1"/>
            </p:cNvSpPr>
            <p:nvPr/>
          </p:nvSpPr>
          <p:spPr bwMode="auto">
            <a:xfrm>
              <a:off x="602" y="193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3" name="Line 88"/>
            <p:cNvSpPr>
              <a:spLocks noChangeShapeType="1"/>
            </p:cNvSpPr>
            <p:nvPr/>
          </p:nvSpPr>
          <p:spPr bwMode="auto">
            <a:xfrm>
              <a:off x="1802" y="1935"/>
              <a:ext cx="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4" name="Rectangle 89"/>
            <p:cNvSpPr>
              <a:spLocks noChangeArrowheads="1"/>
            </p:cNvSpPr>
            <p:nvPr/>
          </p:nvSpPr>
          <p:spPr bwMode="auto">
            <a:xfrm>
              <a:off x="1898" y="1892"/>
              <a:ext cx="184" cy="85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5" name="Line 90"/>
            <p:cNvSpPr>
              <a:spLocks noChangeShapeType="1"/>
            </p:cNvSpPr>
            <p:nvPr/>
          </p:nvSpPr>
          <p:spPr bwMode="auto">
            <a:xfrm>
              <a:off x="938" y="1935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6" name="Line 91"/>
            <p:cNvSpPr>
              <a:spLocks noChangeShapeType="1"/>
            </p:cNvSpPr>
            <p:nvPr/>
          </p:nvSpPr>
          <p:spPr bwMode="auto">
            <a:xfrm>
              <a:off x="2090" y="1935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7" name="Line 92"/>
            <p:cNvSpPr>
              <a:spLocks noChangeShapeType="1"/>
            </p:cNvSpPr>
            <p:nvPr/>
          </p:nvSpPr>
          <p:spPr bwMode="auto">
            <a:xfrm>
              <a:off x="1754" y="1985"/>
              <a:ext cx="136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8" name="Rectangle 93"/>
            <p:cNvSpPr>
              <a:spLocks noChangeArrowheads="1"/>
            </p:cNvSpPr>
            <p:nvPr/>
          </p:nvSpPr>
          <p:spPr bwMode="auto">
            <a:xfrm>
              <a:off x="1898" y="2078"/>
              <a:ext cx="184" cy="85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9" name="Line 94"/>
            <p:cNvSpPr>
              <a:spLocks noChangeShapeType="1"/>
            </p:cNvSpPr>
            <p:nvPr/>
          </p:nvSpPr>
          <p:spPr bwMode="auto">
            <a:xfrm>
              <a:off x="2042" y="2171"/>
              <a:ext cx="280" cy="2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0" name="Rectangle 95"/>
            <p:cNvSpPr>
              <a:spLocks noChangeArrowheads="1"/>
            </p:cNvSpPr>
            <p:nvPr/>
          </p:nvSpPr>
          <p:spPr bwMode="auto">
            <a:xfrm>
              <a:off x="1213" y="1568"/>
              <a:ext cx="54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>
                  <a:latin typeface="楷体" pitchFamily="18" charset="-122"/>
                  <a:ea typeface="楷体" pitchFamily="18" charset="-122"/>
                </a:rPr>
                <a:t>分组网</a:t>
              </a:r>
            </a:p>
          </p:txBody>
        </p:sp>
        <p:sp>
          <p:nvSpPr>
            <p:cNvPr id="12311" name="Rectangle 96"/>
            <p:cNvSpPr>
              <a:spLocks noChangeArrowheads="1"/>
            </p:cNvSpPr>
            <p:nvPr/>
          </p:nvSpPr>
          <p:spPr bwMode="auto">
            <a:xfrm>
              <a:off x="288" y="1392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2312" name="Rectangle 97"/>
            <p:cNvSpPr>
              <a:spLocks noChangeArrowheads="1"/>
            </p:cNvSpPr>
            <p:nvPr/>
          </p:nvSpPr>
          <p:spPr bwMode="auto">
            <a:xfrm>
              <a:off x="2112" y="1344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2313" name="Rectangle 98"/>
            <p:cNvSpPr>
              <a:spLocks noChangeArrowheads="1"/>
            </p:cNvSpPr>
            <p:nvPr/>
          </p:nvSpPr>
          <p:spPr bwMode="auto">
            <a:xfrm>
              <a:off x="2496" y="2160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PC</a:t>
              </a:r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机</a:t>
              </a:r>
            </a:p>
          </p:txBody>
        </p:sp>
        <p:sp>
          <p:nvSpPr>
            <p:cNvPr id="12314" name="Rectangle 99"/>
            <p:cNvSpPr>
              <a:spLocks noChangeArrowheads="1"/>
            </p:cNvSpPr>
            <p:nvPr/>
          </p:nvSpPr>
          <p:spPr bwMode="auto">
            <a:xfrm>
              <a:off x="1156" y="1888"/>
              <a:ext cx="91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5" name="Rectangle 100"/>
            <p:cNvSpPr>
              <a:spLocks noChangeArrowheads="1"/>
            </p:cNvSpPr>
            <p:nvPr/>
          </p:nvSpPr>
          <p:spPr bwMode="auto">
            <a:xfrm>
              <a:off x="1338" y="2069"/>
              <a:ext cx="91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6" name="Rectangle 101"/>
            <p:cNvSpPr>
              <a:spLocks noChangeArrowheads="1"/>
            </p:cNvSpPr>
            <p:nvPr/>
          </p:nvSpPr>
          <p:spPr bwMode="auto">
            <a:xfrm>
              <a:off x="1428" y="1797"/>
              <a:ext cx="91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7" name="Rectangle 102"/>
            <p:cNvSpPr>
              <a:spLocks noChangeArrowheads="1"/>
            </p:cNvSpPr>
            <p:nvPr/>
          </p:nvSpPr>
          <p:spPr bwMode="auto">
            <a:xfrm>
              <a:off x="1655" y="1933"/>
              <a:ext cx="91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8" name="Line 103"/>
            <p:cNvSpPr>
              <a:spLocks noChangeShapeType="1"/>
            </p:cNvSpPr>
            <p:nvPr/>
          </p:nvSpPr>
          <p:spPr bwMode="auto">
            <a:xfrm flipV="1">
              <a:off x="1247" y="1842"/>
              <a:ext cx="18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9" name="Line 104"/>
            <p:cNvSpPr>
              <a:spLocks noChangeShapeType="1"/>
            </p:cNvSpPr>
            <p:nvPr/>
          </p:nvSpPr>
          <p:spPr bwMode="auto">
            <a:xfrm>
              <a:off x="1519" y="1842"/>
              <a:ext cx="13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0" name="Line 105"/>
            <p:cNvSpPr>
              <a:spLocks noChangeShapeType="1"/>
            </p:cNvSpPr>
            <p:nvPr/>
          </p:nvSpPr>
          <p:spPr bwMode="auto">
            <a:xfrm flipV="1">
              <a:off x="1429" y="1979"/>
              <a:ext cx="226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1" name="Line 106"/>
            <p:cNvSpPr>
              <a:spLocks noChangeShapeType="1"/>
            </p:cNvSpPr>
            <p:nvPr/>
          </p:nvSpPr>
          <p:spPr bwMode="auto">
            <a:xfrm flipH="1">
              <a:off x="1383" y="1888"/>
              <a:ext cx="91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296" name="Text Box 107"/>
          <p:cNvSpPr txBox="1">
            <a:spLocks noChangeArrowheads="1"/>
          </p:cNvSpPr>
          <p:nvPr/>
        </p:nvSpPr>
        <p:spPr bwMode="auto">
          <a:xfrm>
            <a:off x="457200" y="228600"/>
            <a:ext cx="44751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</a:rPr>
              <a:t>网络的发展</a:t>
            </a:r>
            <a:r>
              <a:rPr lang="en-US" altLang="zh-CN" sz="3200" b="1">
                <a:solidFill>
                  <a:schemeClr val="tx2"/>
                </a:solidFill>
              </a:rPr>
              <a:t>—</a:t>
            </a:r>
            <a:r>
              <a:rPr lang="zh-CN" altLang="en-US" sz="3200" b="1">
                <a:solidFill>
                  <a:schemeClr val="tx2"/>
                </a:solidFill>
              </a:rPr>
              <a:t>用户角度</a:t>
            </a:r>
          </a:p>
        </p:txBody>
      </p:sp>
      <p:grpSp>
        <p:nvGrpSpPr>
          <p:cNvPr id="108" name="Group 129"/>
          <p:cNvGrpSpPr>
            <a:grpSpLocks/>
          </p:cNvGrpSpPr>
          <p:nvPr/>
        </p:nvGrpSpPr>
        <p:grpSpPr bwMode="auto">
          <a:xfrm>
            <a:off x="2819400" y="4495800"/>
            <a:ext cx="5108575" cy="2209800"/>
            <a:chOff x="1776" y="2832"/>
            <a:chExt cx="3218" cy="1392"/>
          </a:xfrm>
        </p:grpSpPr>
        <p:pic>
          <p:nvPicPr>
            <p:cNvPr id="109" name="Picture 61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56" y="3994"/>
              <a:ext cx="208" cy="2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10" name="Picture 62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2" y="3416"/>
              <a:ext cx="280" cy="4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11" name="Picture 6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60" y="3120"/>
              <a:ext cx="280" cy="47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grpSp>
          <p:nvGrpSpPr>
            <p:cNvPr id="112" name="Group 64"/>
            <p:cNvGrpSpPr>
              <a:grpSpLocks/>
            </p:cNvGrpSpPr>
            <p:nvPr/>
          </p:nvGrpSpPr>
          <p:grpSpPr bwMode="auto">
            <a:xfrm>
              <a:off x="2614" y="3120"/>
              <a:ext cx="1562" cy="864"/>
              <a:chOff x="1008" y="3384"/>
              <a:chExt cx="661" cy="238"/>
            </a:xfrm>
          </p:grpSpPr>
          <p:grpSp>
            <p:nvGrpSpPr>
              <p:cNvPr id="144" name="Group 65"/>
              <p:cNvGrpSpPr>
                <a:grpSpLocks/>
              </p:cNvGrpSpPr>
              <p:nvPr/>
            </p:nvGrpSpPr>
            <p:grpSpPr bwMode="auto">
              <a:xfrm>
                <a:off x="1015" y="3396"/>
                <a:ext cx="654" cy="226"/>
                <a:chOff x="1015" y="3396"/>
                <a:chExt cx="654" cy="226"/>
              </a:xfrm>
            </p:grpSpPr>
            <p:sp>
              <p:nvSpPr>
                <p:cNvPr id="155" name="Oval 66"/>
                <p:cNvSpPr>
                  <a:spLocks noChangeArrowheads="1"/>
                </p:cNvSpPr>
                <p:nvPr/>
              </p:nvSpPr>
              <p:spPr bwMode="auto">
                <a:xfrm>
                  <a:off x="1245" y="3396"/>
                  <a:ext cx="281" cy="85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Oval 67"/>
                <p:cNvSpPr>
                  <a:spLocks noChangeArrowheads="1"/>
                </p:cNvSpPr>
                <p:nvPr/>
              </p:nvSpPr>
              <p:spPr bwMode="auto">
                <a:xfrm>
                  <a:off x="1088" y="3417"/>
                  <a:ext cx="202" cy="9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Oval 68"/>
                <p:cNvSpPr>
                  <a:spLocks noChangeArrowheads="1"/>
                </p:cNvSpPr>
                <p:nvPr/>
              </p:nvSpPr>
              <p:spPr bwMode="auto">
                <a:xfrm>
                  <a:off x="1015" y="3478"/>
                  <a:ext cx="136" cy="68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8" name="Oval 69"/>
                <p:cNvSpPr>
                  <a:spLocks noChangeArrowheads="1"/>
                </p:cNvSpPr>
                <p:nvPr/>
              </p:nvSpPr>
              <p:spPr bwMode="auto">
                <a:xfrm>
                  <a:off x="1062" y="3516"/>
                  <a:ext cx="211" cy="8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9" name="Oval 70"/>
                <p:cNvSpPr>
                  <a:spLocks noChangeArrowheads="1"/>
                </p:cNvSpPr>
                <p:nvPr/>
              </p:nvSpPr>
              <p:spPr bwMode="auto">
                <a:xfrm>
                  <a:off x="1223" y="3528"/>
                  <a:ext cx="320" cy="94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0" name="Oval 71"/>
                <p:cNvSpPr>
                  <a:spLocks noChangeArrowheads="1"/>
                </p:cNvSpPr>
                <p:nvPr/>
              </p:nvSpPr>
              <p:spPr bwMode="auto">
                <a:xfrm>
                  <a:off x="1432" y="3423"/>
                  <a:ext cx="204" cy="63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1" name="Oval 72"/>
                <p:cNvSpPr>
                  <a:spLocks noChangeArrowheads="1"/>
                </p:cNvSpPr>
                <p:nvPr/>
              </p:nvSpPr>
              <p:spPr bwMode="auto">
                <a:xfrm>
                  <a:off x="1472" y="3472"/>
                  <a:ext cx="197" cy="71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" name="Oval 73"/>
                <p:cNvSpPr>
                  <a:spLocks noChangeArrowheads="1"/>
                </p:cNvSpPr>
                <p:nvPr/>
              </p:nvSpPr>
              <p:spPr bwMode="auto">
                <a:xfrm>
                  <a:off x="1454" y="3486"/>
                  <a:ext cx="190" cy="12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Oval 74"/>
                <p:cNvSpPr>
                  <a:spLocks noChangeArrowheads="1"/>
                </p:cNvSpPr>
                <p:nvPr/>
              </p:nvSpPr>
              <p:spPr bwMode="auto">
                <a:xfrm>
                  <a:off x="1134" y="3449"/>
                  <a:ext cx="419" cy="12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5" name="Group 75"/>
              <p:cNvGrpSpPr>
                <a:grpSpLocks/>
              </p:cNvGrpSpPr>
              <p:nvPr/>
            </p:nvGrpSpPr>
            <p:grpSpPr bwMode="auto">
              <a:xfrm>
                <a:off x="1008" y="3384"/>
                <a:ext cx="643" cy="234"/>
                <a:chOff x="1008" y="3384"/>
                <a:chExt cx="643" cy="234"/>
              </a:xfrm>
            </p:grpSpPr>
            <p:sp>
              <p:nvSpPr>
                <p:cNvPr id="146" name="Oval 76"/>
                <p:cNvSpPr>
                  <a:spLocks noChangeArrowheads="1"/>
                </p:cNvSpPr>
                <p:nvPr/>
              </p:nvSpPr>
              <p:spPr bwMode="auto">
                <a:xfrm>
                  <a:off x="1236" y="3384"/>
                  <a:ext cx="273" cy="94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7" name="Oval 77"/>
                <p:cNvSpPr>
                  <a:spLocks noChangeArrowheads="1"/>
                </p:cNvSpPr>
                <p:nvPr/>
              </p:nvSpPr>
              <p:spPr bwMode="auto">
                <a:xfrm>
                  <a:off x="1080" y="3411"/>
                  <a:ext cx="199" cy="93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8" name="Oval 78"/>
                <p:cNvSpPr>
                  <a:spLocks noChangeArrowheads="1"/>
                </p:cNvSpPr>
                <p:nvPr/>
              </p:nvSpPr>
              <p:spPr bwMode="auto">
                <a:xfrm>
                  <a:off x="1008" y="3472"/>
                  <a:ext cx="135" cy="71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9" name="Oval 79"/>
                <p:cNvSpPr>
                  <a:spLocks noChangeArrowheads="1"/>
                </p:cNvSpPr>
                <p:nvPr/>
              </p:nvSpPr>
              <p:spPr bwMode="auto">
                <a:xfrm>
                  <a:off x="1055" y="3507"/>
                  <a:ext cx="209" cy="77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0" name="Oval 80"/>
                <p:cNvSpPr>
                  <a:spLocks noChangeArrowheads="1"/>
                </p:cNvSpPr>
                <p:nvPr/>
              </p:nvSpPr>
              <p:spPr bwMode="auto">
                <a:xfrm>
                  <a:off x="1208" y="3520"/>
                  <a:ext cx="327" cy="98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Oval 81"/>
                <p:cNvSpPr>
                  <a:spLocks noChangeArrowheads="1"/>
                </p:cNvSpPr>
                <p:nvPr/>
              </p:nvSpPr>
              <p:spPr bwMode="auto">
                <a:xfrm>
                  <a:off x="1424" y="3411"/>
                  <a:ext cx="198" cy="70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Oval 82"/>
                <p:cNvSpPr>
                  <a:spLocks noChangeArrowheads="1"/>
                </p:cNvSpPr>
                <p:nvPr/>
              </p:nvSpPr>
              <p:spPr bwMode="auto">
                <a:xfrm>
                  <a:off x="1454" y="3468"/>
                  <a:ext cx="197" cy="67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" name="Oval 83"/>
                <p:cNvSpPr>
                  <a:spLocks noChangeArrowheads="1"/>
                </p:cNvSpPr>
                <p:nvPr/>
              </p:nvSpPr>
              <p:spPr bwMode="auto">
                <a:xfrm>
                  <a:off x="1432" y="3481"/>
                  <a:ext cx="204" cy="122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" name="Oval 84"/>
                <p:cNvSpPr>
                  <a:spLocks noChangeArrowheads="1"/>
                </p:cNvSpPr>
                <p:nvPr/>
              </p:nvSpPr>
              <p:spPr bwMode="auto">
                <a:xfrm>
                  <a:off x="1125" y="3438"/>
                  <a:ext cx="418" cy="119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3" name="Rectangle 85"/>
            <p:cNvSpPr>
              <a:spLocks noChangeArrowheads="1"/>
            </p:cNvSpPr>
            <p:nvPr/>
          </p:nvSpPr>
          <p:spPr bwMode="auto">
            <a:xfrm>
              <a:off x="2234" y="3582"/>
              <a:ext cx="184" cy="85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" name="Line 86"/>
            <p:cNvSpPr>
              <a:spLocks noChangeShapeType="1"/>
            </p:cNvSpPr>
            <p:nvPr/>
          </p:nvSpPr>
          <p:spPr bwMode="auto">
            <a:xfrm>
              <a:off x="2090" y="362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" name="Line 87"/>
            <p:cNvSpPr>
              <a:spLocks noChangeShapeType="1"/>
            </p:cNvSpPr>
            <p:nvPr/>
          </p:nvSpPr>
          <p:spPr bwMode="auto">
            <a:xfrm>
              <a:off x="4080" y="3307"/>
              <a:ext cx="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Rectangle 88"/>
            <p:cNvSpPr>
              <a:spLocks noChangeArrowheads="1"/>
            </p:cNvSpPr>
            <p:nvPr/>
          </p:nvSpPr>
          <p:spPr bwMode="auto">
            <a:xfrm>
              <a:off x="4176" y="3264"/>
              <a:ext cx="184" cy="85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89"/>
            <p:cNvSpPr>
              <a:spLocks noChangeShapeType="1"/>
            </p:cNvSpPr>
            <p:nvPr/>
          </p:nvSpPr>
          <p:spPr bwMode="auto">
            <a:xfrm>
              <a:off x="2426" y="3625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90"/>
            <p:cNvSpPr>
              <a:spLocks noChangeShapeType="1"/>
            </p:cNvSpPr>
            <p:nvPr/>
          </p:nvSpPr>
          <p:spPr bwMode="auto">
            <a:xfrm>
              <a:off x="4368" y="3307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" name="Line 91"/>
            <p:cNvSpPr>
              <a:spLocks noChangeShapeType="1"/>
            </p:cNvSpPr>
            <p:nvPr/>
          </p:nvSpPr>
          <p:spPr bwMode="auto">
            <a:xfrm>
              <a:off x="4088" y="3675"/>
              <a:ext cx="136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" name="Rectangle 92"/>
            <p:cNvSpPr>
              <a:spLocks noChangeArrowheads="1"/>
            </p:cNvSpPr>
            <p:nvPr/>
          </p:nvSpPr>
          <p:spPr bwMode="auto">
            <a:xfrm>
              <a:off x="4232" y="3768"/>
              <a:ext cx="184" cy="85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" name="Line 93"/>
            <p:cNvSpPr>
              <a:spLocks noChangeShapeType="1"/>
            </p:cNvSpPr>
            <p:nvPr/>
          </p:nvSpPr>
          <p:spPr bwMode="auto">
            <a:xfrm>
              <a:off x="4376" y="3861"/>
              <a:ext cx="280" cy="2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" name="Rectangle 95"/>
            <p:cNvSpPr>
              <a:spLocks noChangeArrowheads="1"/>
            </p:cNvSpPr>
            <p:nvPr/>
          </p:nvSpPr>
          <p:spPr bwMode="auto">
            <a:xfrm>
              <a:off x="1776" y="3082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 dirty="0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23" name="Rectangle 96"/>
            <p:cNvSpPr>
              <a:spLocks noChangeArrowheads="1"/>
            </p:cNvSpPr>
            <p:nvPr/>
          </p:nvSpPr>
          <p:spPr bwMode="auto">
            <a:xfrm>
              <a:off x="4464" y="2832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24" name="Rectangle 97"/>
            <p:cNvSpPr>
              <a:spLocks noChangeArrowheads="1"/>
            </p:cNvSpPr>
            <p:nvPr/>
          </p:nvSpPr>
          <p:spPr bwMode="auto">
            <a:xfrm>
              <a:off x="4560" y="3744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PC</a:t>
              </a:r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机</a:t>
              </a:r>
            </a:p>
          </p:txBody>
        </p:sp>
        <p:grpSp>
          <p:nvGrpSpPr>
            <p:cNvPr id="125" name="Group 128"/>
            <p:cNvGrpSpPr>
              <a:grpSpLocks/>
            </p:cNvGrpSpPr>
            <p:nvPr/>
          </p:nvGrpSpPr>
          <p:grpSpPr bwMode="auto">
            <a:xfrm>
              <a:off x="2744" y="3203"/>
              <a:ext cx="1225" cy="772"/>
              <a:chOff x="2744" y="3203"/>
              <a:chExt cx="1225" cy="772"/>
            </a:xfrm>
          </p:grpSpPr>
          <p:sp>
            <p:nvSpPr>
              <p:cNvPr id="126" name="Rectangle 110"/>
              <p:cNvSpPr>
                <a:spLocks noChangeArrowheads="1"/>
              </p:cNvSpPr>
              <p:nvPr/>
            </p:nvSpPr>
            <p:spPr bwMode="auto">
              <a:xfrm>
                <a:off x="2744" y="3521"/>
                <a:ext cx="136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/>
                  <a:t>R</a:t>
                </a:r>
              </a:p>
            </p:txBody>
          </p:sp>
          <p:sp>
            <p:nvSpPr>
              <p:cNvPr id="127" name="Rectangle 111"/>
              <p:cNvSpPr>
                <a:spLocks noChangeArrowheads="1"/>
              </p:cNvSpPr>
              <p:nvPr/>
            </p:nvSpPr>
            <p:spPr bwMode="auto">
              <a:xfrm>
                <a:off x="3061" y="3294"/>
                <a:ext cx="136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/>
                  <a:t>R</a:t>
                </a:r>
              </a:p>
            </p:txBody>
          </p:sp>
          <p:sp>
            <p:nvSpPr>
              <p:cNvPr id="128" name="Rectangle 112"/>
              <p:cNvSpPr>
                <a:spLocks noChangeArrowheads="1"/>
              </p:cNvSpPr>
              <p:nvPr/>
            </p:nvSpPr>
            <p:spPr bwMode="auto">
              <a:xfrm>
                <a:off x="3107" y="3657"/>
                <a:ext cx="136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/>
                  <a:t>R</a:t>
                </a:r>
              </a:p>
            </p:txBody>
          </p:sp>
          <p:sp>
            <p:nvSpPr>
              <p:cNvPr id="129" name="Rectangle 113"/>
              <p:cNvSpPr>
                <a:spLocks noChangeArrowheads="1"/>
              </p:cNvSpPr>
              <p:nvPr/>
            </p:nvSpPr>
            <p:spPr bwMode="auto">
              <a:xfrm>
                <a:off x="3424" y="3203"/>
                <a:ext cx="136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 dirty="0"/>
                  <a:t>R</a:t>
                </a:r>
              </a:p>
            </p:txBody>
          </p:sp>
          <p:sp>
            <p:nvSpPr>
              <p:cNvPr id="130" name="Rectangle 114"/>
              <p:cNvSpPr>
                <a:spLocks noChangeArrowheads="1"/>
              </p:cNvSpPr>
              <p:nvPr/>
            </p:nvSpPr>
            <p:spPr bwMode="auto">
              <a:xfrm>
                <a:off x="3379" y="3793"/>
                <a:ext cx="136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/>
                  <a:t>R</a:t>
                </a:r>
              </a:p>
            </p:txBody>
          </p:sp>
          <p:sp>
            <p:nvSpPr>
              <p:cNvPr id="131" name="Rectangle 115"/>
              <p:cNvSpPr>
                <a:spLocks noChangeArrowheads="1"/>
              </p:cNvSpPr>
              <p:nvPr/>
            </p:nvSpPr>
            <p:spPr bwMode="auto">
              <a:xfrm>
                <a:off x="3379" y="3475"/>
                <a:ext cx="136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/>
                  <a:t>R</a:t>
                </a:r>
              </a:p>
            </p:txBody>
          </p:sp>
          <p:sp>
            <p:nvSpPr>
              <p:cNvPr id="132" name="Rectangle 116"/>
              <p:cNvSpPr>
                <a:spLocks noChangeArrowheads="1"/>
              </p:cNvSpPr>
              <p:nvPr/>
            </p:nvSpPr>
            <p:spPr bwMode="auto">
              <a:xfrm>
                <a:off x="3787" y="3249"/>
                <a:ext cx="136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/>
                  <a:t>R</a:t>
                </a:r>
              </a:p>
            </p:txBody>
          </p:sp>
          <p:sp>
            <p:nvSpPr>
              <p:cNvPr id="133" name="Rectangle 117"/>
              <p:cNvSpPr>
                <a:spLocks noChangeArrowheads="1"/>
              </p:cNvSpPr>
              <p:nvPr/>
            </p:nvSpPr>
            <p:spPr bwMode="auto">
              <a:xfrm>
                <a:off x="3833" y="3702"/>
                <a:ext cx="136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/>
                  <a:t>R</a:t>
                </a:r>
              </a:p>
            </p:txBody>
          </p:sp>
          <p:sp>
            <p:nvSpPr>
              <p:cNvPr id="134" name="Line 118"/>
              <p:cNvSpPr>
                <a:spLocks noChangeShapeType="1"/>
              </p:cNvSpPr>
              <p:nvPr/>
            </p:nvSpPr>
            <p:spPr bwMode="auto">
              <a:xfrm flipV="1">
                <a:off x="2880" y="3385"/>
                <a:ext cx="181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Line 119"/>
              <p:cNvSpPr>
                <a:spLocks noChangeShapeType="1"/>
              </p:cNvSpPr>
              <p:nvPr/>
            </p:nvSpPr>
            <p:spPr bwMode="auto">
              <a:xfrm>
                <a:off x="2880" y="3657"/>
                <a:ext cx="227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120"/>
              <p:cNvSpPr>
                <a:spLocks noChangeShapeType="1"/>
              </p:cNvSpPr>
              <p:nvPr/>
            </p:nvSpPr>
            <p:spPr bwMode="auto">
              <a:xfrm flipH="1">
                <a:off x="3198" y="3294"/>
                <a:ext cx="226" cy="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121"/>
              <p:cNvSpPr>
                <a:spLocks noChangeShapeType="1"/>
              </p:cNvSpPr>
              <p:nvPr/>
            </p:nvSpPr>
            <p:spPr bwMode="auto">
              <a:xfrm>
                <a:off x="3243" y="3748"/>
                <a:ext cx="136" cy="9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122"/>
              <p:cNvSpPr>
                <a:spLocks noChangeShapeType="1"/>
              </p:cNvSpPr>
              <p:nvPr/>
            </p:nvSpPr>
            <p:spPr bwMode="auto">
              <a:xfrm flipH="1" flipV="1">
                <a:off x="3197" y="3430"/>
                <a:ext cx="182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Line 123"/>
              <p:cNvSpPr>
                <a:spLocks noChangeShapeType="1"/>
              </p:cNvSpPr>
              <p:nvPr/>
            </p:nvSpPr>
            <p:spPr bwMode="auto">
              <a:xfrm flipV="1">
                <a:off x="3560" y="3294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124"/>
              <p:cNvSpPr>
                <a:spLocks noChangeShapeType="1"/>
              </p:cNvSpPr>
              <p:nvPr/>
            </p:nvSpPr>
            <p:spPr bwMode="auto">
              <a:xfrm flipV="1">
                <a:off x="3515" y="3838"/>
                <a:ext cx="318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125"/>
              <p:cNvSpPr>
                <a:spLocks noChangeShapeType="1"/>
              </p:cNvSpPr>
              <p:nvPr/>
            </p:nvSpPr>
            <p:spPr bwMode="auto">
              <a:xfrm flipH="1" flipV="1">
                <a:off x="3877" y="3430"/>
                <a:ext cx="46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126"/>
              <p:cNvSpPr>
                <a:spLocks noChangeShapeType="1"/>
              </p:cNvSpPr>
              <p:nvPr/>
            </p:nvSpPr>
            <p:spPr bwMode="auto">
              <a:xfrm flipV="1">
                <a:off x="3515" y="3430"/>
                <a:ext cx="318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127"/>
              <p:cNvSpPr>
                <a:spLocks noChangeShapeType="1"/>
              </p:cNvSpPr>
              <p:nvPr/>
            </p:nvSpPr>
            <p:spPr bwMode="auto">
              <a:xfrm>
                <a:off x="3515" y="3611"/>
                <a:ext cx="318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54504"/>
      </p:ext>
    </p:extLst>
  </p:cSld>
  <p:clrMapOvr>
    <a:masterClrMapping/>
  </p:clrMapOvr>
  <p:transition advTm="403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2" name="Rectangle 4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339" name="Text Box 98"/>
          <p:cNvSpPr txBox="1">
            <a:spLocks noChangeArrowheads="1"/>
          </p:cNvSpPr>
          <p:nvPr/>
        </p:nvSpPr>
        <p:spPr bwMode="auto">
          <a:xfrm>
            <a:off x="8655050" y="117475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6</a:t>
            </a:r>
            <a:endParaRPr lang="en-US" altLang="zh-CN" dirty="0"/>
          </a:p>
        </p:txBody>
      </p:sp>
      <p:grpSp>
        <p:nvGrpSpPr>
          <p:cNvPr id="14340" name="Group 150"/>
          <p:cNvGrpSpPr>
            <a:grpSpLocks/>
          </p:cNvGrpSpPr>
          <p:nvPr/>
        </p:nvGrpSpPr>
        <p:grpSpPr bwMode="auto">
          <a:xfrm>
            <a:off x="987425" y="3514740"/>
            <a:ext cx="6327775" cy="2057400"/>
            <a:chOff x="478" y="2112"/>
            <a:chExt cx="3986" cy="1296"/>
          </a:xfrm>
        </p:grpSpPr>
        <p:pic>
          <p:nvPicPr>
            <p:cNvPr id="14343" name="Picture 6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32" y="2362"/>
              <a:ext cx="208" cy="2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grpSp>
          <p:nvGrpSpPr>
            <p:cNvPr id="14344" name="Group 64"/>
            <p:cNvGrpSpPr>
              <a:grpSpLocks/>
            </p:cNvGrpSpPr>
            <p:nvPr/>
          </p:nvGrpSpPr>
          <p:grpSpPr bwMode="auto">
            <a:xfrm>
              <a:off x="1680" y="3024"/>
              <a:ext cx="1968" cy="384"/>
              <a:chOff x="1008" y="3384"/>
              <a:chExt cx="661" cy="238"/>
            </a:xfrm>
          </p:grpSpPr>
          <p:grpSp>
            <p:nvGrpSpPr>
              <p:cNvPr id="14399" name="Group 65"/>
              <p:cNvGrpSpPr>
                <a:grpSpLocks/>
              </p:cNvGrpSpPr>
              <p:nvPr/>
            </p:nvGrpSpPr>
            <p:grpSpPr bwMode="auto">
              <a:xfrm>
                <a:off x="1015" y="3396"/>
                <a:ext cx="654" cy="226"/>
                <a:chOff x="1015" y="3396"/>
                <a:chExt cx="654" cy="226"/>
              </a:xfrm>
            </p:grpSpPr>
            <p:sp>
              <p:nvSpPr>
                <p:cNvPr id="14410" name="Oval 66"/>
                <p:cNvSpPr>
                  <a:spLocks noChangeArrowheads="1"/>
                </p:cNvSpPr>
                <p:nvPr/>
              </p:nvSpPr>
              <p:spPr bwMode="auto">
                <a:xfrm>
                  <a:off x="1245" y="3396"/>
                  <a:ext cx="281" cy="85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1" name="Oval 67"/>
                <p:cNvSpPr>
                  <a:spLocks noChangeArrowheads="1"/>
                </p:cNvSpPr>
                <p:nvPr/>
              </p:nvSpPr>
              <p:spPr bwMode="auto">
                <a:xfrm>
                  <a:off x="1088" y="3417"/>
                  <a:ext cx="202" cy="9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2" name="Oval 68"/>
                <p:cNvSpPr>
                  <a:spLocks noChangeArrowheads="1"/>
                </p:cNvSpPr>
                <p:nvPr/>
              </p:nvSpPr>
              <p:spPr bwMode="auto">
                <a:xfrm>
                  <a:off x="1015" y="3478"/>
                  <a:ext cx="136" cy="68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3" name="Oval 69"/>
                <p:cNvSpPr>
                  <a:spLocks noChangeArrowheads="1"/>
                </p:cNvSpPr>
                <p:nvPr/>
              </p:nvSpPr>
              <p:spPr bwMode="auto">
                <a:xfrm>
                  <a:off x="1062" y="3516"/>
                  <a:ext cx="211" cy="8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4" name="Oval 70"/>
                <p:cNvSpPr>
                  <a:spLocks noChangeArrowheads="1"/>
                </p:cNvSpPr>
                <p:nvPr/>
              </p:nvSpPr>
              <p:spPr bwMode="auto">
                <a:xfrm>
                  <a:off x="1223" y="3528"/>
                  <a:ext cx="320" cy="94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5" name="Oval 71"/>
                <p:cNvSpPr>
                  <a:spLocks noChangeArrowheads="1"/>
                </p:cNvSpPr>
                <p:nvPr/>
              </p:nvSpPr>
              <p:spPr bwMode="auto">
                <a:xfrm>
                  <a:off x="1432" y="3423"/>
                  <a:ext cx="204" cy="63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6" name="Oval 72"/>
                <p:cNvSpPr>
                  <a:spLocks noChangeArrowheads="1"/>
                </p:cNvSpPr>
                <p:nvPr/>
              </p:nvSpPr>
              <p:spPr bwMode="auto">
                <a:xfrm>
                  <a:off x="1472" y="3472"/>
                  <a:ext cx="197" cy="71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7" name="Oval 73"/>
                <p:cNvSpPr>
                  <a:spLocks noChangeArrowheads="1"/>
                </p:cNvSpPr>
                <p:nvPr/>
              </p:nvSpPr>
              <p:spPr bwMode="auto">
                <a:xfrm>
                  <a:off x="1454" y="3486"/>
                  <a:ext cx="190" cy="12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18" name="Oval 74"/>
                <p:cNvSpPr>
                  <a:spLocks noChangeArrowheads="1"/>
                </p:cNvSpPr>
                <p:nvPr/>
              </p:nvSpPr>
              <p:spPr bwMode="auto">
                <a:xfrm>
                  <a:off x="1134" y="3449"/>
                  <a:ext cx="419" cy="12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400" name="Group 75"/>
              <p:cNvGrpSpPr>
                <a:grpSpLocks/>
              </p:cNvGrpSpPr>
              <p:nvPr/>
            </p:nvGrpSpPr>
            <p:grpSpPr bwMode="auto">
              <a:xfrm>
                <a:off x="1008" y="3384"/>
                <a:ext cx="643" cy="234"/>
                <a:chOff x="1008" y="3384"/>
                <a:chExt cx="643" cy="234"/>
              </a:xfrm>
            </p:grpSpPr>
            <p:sp>
              <p:nvSpPr>
                <p:cNvPr id="14401" name="Oval 76"/>
                <p:cNvSpPr>
                  <a:spLocks noChangeArrowheads="1"/>
                </p:cNvSpPr>
                <p:nvPr/>
              </p:nvSpPr>
              <p:spPr bwMode="auto">
                <a:xfrm>
                  <a:off x="1236" y="3384"/>
                  <a:ext cx="273" cy="94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02" name="Oval 77"/>
                <p:cNvSpPr>
                  <a:spLocks noChangeArrowheads="1"/>
                </p:cNvSpPr>
                <p:nvPr/>
              </p:nvSpPr>
              <p:spPr bwMode="auto">
                <a:xfrm>
                  <a:off x="1080" y="3411"/>
                  <a:ext cx="199" cy="93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03" name="Oval 78"/>
                <p:cNvSpPr>
                  <a:spLocks noChangeArrowheads="1"/>
                </p:cNvSpPr>
                <p:nvPr/>
              </p:nvSpPr>
              <p:spPr bwMode="auto">
                <a:xfrm>
                  <a:off x="1008" y="3472"/>
                  <a:ext cx="135" cy="71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04" name="Oval 79"/>
                <p:cNvSpPr>
                  <a:spLocks noChangeArrowheads="1"/>
                </p:cNvSpPr>
                <p:nvPr/>
              </p:nvSpPr>
              <p:spPr bwMode="auto">
                <a:xfrm>
                  <a:off x="1055" y="3507"/>
                  <a:ext cx="209" cy="77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05" name="Oval 80"/>
                <p:cNvSpPr>
                  <a:spLocks noChangeArrowheads="1"/>
                </p:cNvSpPr>
                <p:nvPr/>
              </p:nvSpPr>
              <p:spPr bwMode="auto">
                <a:xfrm>
                  <a:off x="1208" y="3520"/>
                  <a:ext cx="327" cy="98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06" name="Oval 81"/>
                <p:cNvSpPr>
                  <a:spLocks noChangeArrowheads="1"/>
                </p:cNvSpPr>
                <p:nvPr/>
              </p:nvSpPr>
              <p:spPr bwMode="auto">
                <a:xfrm>
                  <a:off x="1424" y="3411"/>
                  <a:ext cx="198" cy="70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07" name="Oval 82"/>
                <p:cNvSpPr>
                  <a:spLocks noChangeArrowheads="1"/>
                </p:cNvSpPr>
                <p:nvPr/>
              </p:nvSpPr>
              <p:spPr bwMode="auto">
                <a:xfrm>
                  <a:off x="1454" y="3468"/>
                  <a:ext cx="197" cy="67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08" name="Oval 83"/>
                <p:cNvSpPr>
                  <a:spLocks noChangeArrowheads="1"/>
                </p:cNvSpPr>
                <p:nvPr/>
              </p:nvSpPr>
              <p:spPr bwMode="auto">
                <a:xfrm>
                  <a:off x="1432" y="3481"/>
                  <a:ext cx="204" cy="122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09" name="Oval 84"/>
                <p:cNvSpPr>
                  <a:spLocks noChangeArrowheads="1"/>
                </p:cNvSpPr>
                <p:nvPr/>
              </p:nvSpPr>
              <p:spPr bwMode="auto">
                <a:xfrm>
                  <a:off x="1125" y="3438"/>
                  <a:ext cx="418" cy="119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345" name="Rectangle 94"/>
            <p:cNvSpPr>
              <a:spLocks noChangeArrowheads="1"/>
            </p:cNvSpPr>
            <p:nvPr/>
          </p:nvSpPr>
          <p:spPr bwMode="auto">
            <a:xfrm>
              <a:off x="2304" y="3072"/>
              <a:ext cx="72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>
                  <a:latin typeface="楷体" pitchFamily="18" charset="-122"/>
                  <a:ea typeface="楷体" pitchFamily="18" charset="-122"/>
                </a:rPr>
                <a:t>支撑网络</a:t>
              </a:r>
            </a:p>
          </p:txBody>
        </p:sp>
        <p:sp>
          <p:nvSpPr>
            <p:cNvPr id="14346" name="Rectangle 96"/>
            <p:cNvSpPr>
              <a:spLocks noChangeArrowheads="1"/>
            </p:cNvSpPr>
            <p:nvPr/>
          </p:nvSpPr>
          <p:spPr bwMode="auto">
            <a:xfrm>
              <a:off x="478" y="2448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sp>
          <p:nvSpPr>
            <p:cNvPr id="14347" name="Rectangle 97"/>
            <p:cNvSpPr>
              <a:spLocks noChangeArrowheads="1"/>
            </p:cNvSpPr>
            <p:nvPr/>
          </p:nvSpPr>
          <p:spPr bwMode="auto">
            <a:xfrm>
              <a:off x="4030" y="2344"/>
              <a:ext cx="43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PC</a:t>
              </a:r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机</a:t>
              </a:r>
            </a:p>
          </p:txBody>
        </p:sp>
        <p:grpSp>
          <p:nvGrpSpPr>
            <p:cNvPr id="14348" name="Group 99"/>
            <p:cNvGrpSpPr>
              <a:grpSpLocks/>
            </p:cNvGrpSpPr>
            <p:nvPr/>
          </p:nvGrpSpPr>
          <p:grpSpPr bwMode="auto">
            <a:xfrm>
              <a:off x="960" y="2640"/>
              <a:ext cx="3216" cy="384"/>
              <a:chOff x="1008" y="3384"/>
              <a:chExt cx="661" cy="238"/>
            </a:xfrm>
          </p:grpSpPr>
          <p:grpSp>
            <p:nvGrpSpPr>
              <p:cNvPr id="14379" name="Group 100"/>
              <p:cNvGrpSpPr>
                <a:grpSpLocks/>
              </p:cNvGrpSpPr>
              <p:nvPr/>
            </p:nvGrpSpPr>
            <p:grpSpPr bwMode="auto">
              <a:xfrm>
                <a:off x="1015" y="3396"/>
                <a:ext cx="654" cy="226"/>
                <a:chOff x="1015" y="3396"/>
                <a:chExt cx="654" cy="226"/>
              </a:xfrm>
            </p:grpSpPr>
            <p:sp>
              <p:nvSpPr>
                <p:cNvPr id="14390" name="Oval 101"/>
                <p:cNvSpPr>
                  <a:spLocks noChangeArrowheads="1"/>
                </p:cNvSpPr>
                <p:nvPr/>
              </p:nvSpPr>
              <p:spPr bwMode="auto">
                <a:xfrm>
                  <a:off x="1245" y="3396"/>
                  <a:ext cx="281" cy="85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1" name="Oval 102"/>
                <p:cNvSpPr>
                  <a:spLocks noChangeArrowheads="1"/>
                </p:cNvSpPr>
                <p:nvPr/>
              </p:nvSpPr>
              <p:spPr bwMode="auto">
                <a:xfrm>
                  <a:off x="1088" y="3417"/>
                  <a:ext cx="202" cy="9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2" name="Oval 103"/>
                <p:cNvSpPr>
                  <a:spLocks noChangeArrowheads="1"/>
                </p:cNvSpPr>
                <p:nvPr/>
              </p:nvSpPr>
              <p:spPr bwMode="auto">
                <a:xfrm>
                  <a:off x="1015" y="3478"/>
                  <a:ext cx="136" cy="68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3" name="Oval 104"/>
                <p:cNvSpPr>
                  <a:spLocks noChangeArrowheads="1"/>
                </p:cNvSpPr>
                <p:nvPr/>
              </p:nvSpPr>
              <p:spPr bwMode="auto">
                <a:xfrm>
                  <a:off x="1062" y="3516"/>
                  <a:ext cx="211" cy="8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4" name="Oval 105"/>
                <p:cNvSpPr>
                  <a:spLocks noChangeArrowheads="1"/>
                </p:cNvSpPr>
                <p:nvPr/>
              </p:nvSpPr>
              <p:spPr bwMode="auto">
                <a:xfrm>
                  <a:off x="1223" y="3528"/>
                  <a:ext cx="320" cy="94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5" name="Oval 106"/>
                <p:cNvSpPr>
                  <a:spLocks noChangeArrowheads="1"/>
                </p:cNvSpPr>
                <p:nvPr/>
              </p:nvSpPr>
              <p:spPr bwMode="auto">
                <a:xfrm>
                  <a:off x="1432" y="3423"/>
                  <a:ext cx="204" cy="63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6" name="Oval 107"/>
                <p:cNvSpPr>
                  <a:spLocks noChangeArrowheads="1"/>
                </p:cNvSpPr>
                <p:nvPr/>
              </p:nvSpPr>
              <p:spPr bwMode="auto">
                <a:xfrm>
                  <a:off x="1472" y="3472"/>
                  <a:ext cx="197" cy="71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7" name="Oval 108"/>
                <p:cNvSpPr>
                  <a:spLocks noChangeArrowheads="1"/>
                </p:cNvSpPr>
                <p:nvPr/>
              </p:nvSpPr>
              <p:spPr bwMode="auto">
                <a:xfrm>
                  <a:off x="1454" y="3486"/>
                  <a:ext cx="190" cy="12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98" name="Oval 109"/>
                <p:cNvSpPr>
                  <a:spLocks noChangeArrowheads="1"/>
                </p:cNvSpPr>
                <p:nvPr/>
              </p:nvSpPr>
              <p:spPr bwMode="auto">
                <a:xfrm>
                  <a:off x="1134" y="3449"/>
                  <a:ext cx="419" cy="12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380" name="Group 110"/>
              <p:cNvGrpSpPr>
                <a:grpSpLocks/>
              </p:cNvGrpSpPr>
              <p:nvPr/>
            </p:nvGrpSpPr>
            <p:grpSpPr bwMode="auto">
              <a:xfrm>
                <a:off x="1008" y="3384"/>
                <a:ext cx="643" cy="234"/>
                <a:chOff x="1008" y="3384"/>
                <a:chExt cx="643" cy="234"/>
              </a:xfrm>
            </p:grpSpPr>
            <p:sp>
              <p:nvSpPr>
                <p:cNvPr id="14381" name="Oval 111"/>
                <p:cNvSpPr>
                  <a:spLocks noChangeArrowheads="1"/>
                </p:cNvSpPr>
                <p:nvPr/>
              </p:nvSpPr>
              <p:spPr bwMode="auto">
                <a:xfrm>
                  <a:off x="1236" y="3384"/>
                  <a:ext cx="273" cy="94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2" name="Oval 112"/>
                <p:cNvSpPr>
                  <a:spLocks noChangeArrowheads="1"/>
                </p:cNvSpPr>
                <p:nvPr/>
              </p:nvSpPr>
              <p:spPr bwMode="auto">
                <a:xfrm>
                  <a:off x="1080" y="3411"/>
                  <a:ext cx="199" cy="93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3" name="Oval 113"/>
                <p:cNvSpPr>
                  <a:spLocks noChangeArrowheads="1"/>
                </p:cNvSpPr>
                <p:nvPr/>
              </p:nvSpPr>
              <p:spPr bwMode="auto">
                <a:xfrm>
                  <a:off x="1008" y="3472"/>
                  <a:ext cx="135" cy="71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4" name="Oval 114"/>
                <p:cNvSpPr>
                  <a:spLocks noChangeArrowheads="1"/>
                </p:cNvSpPr>
                <p:nvPr/>
              </p:nvSpPr>
              <p:spPr bwMode="auto">
                <a:xfrm>
                  <a:off x="1055" y="3507"/>
                  <a:ext cx="209" cy="77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5" name="Oval 115"/>
                <p:cNvSpPr>
                  <a:spLocks noChangeArrowheads="1"/>
                </p:cNvSpPr>
                <p:nvPr/>
              </p:nvSpPr>
              <p:spPr bwMode="auto">
                <a:xfrm>
                  <a:off x="1208" y="3520"/>
                  <a:ext cx="327" cy="98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6" name="Oval 116"/>
                <p:cNvSpPr>
                  <a:spLocks noChangeArrowheads="1"/>
                </p:cNvSpPr>
                <p:nvPr/>
              </p:nvSpPr>
              <p:spPr bwMode="auto">
                <a:xfrm>
                  <a:off x="1424" y="3411"/>
                  <a:ext cx="198" cy="7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7" name="Oval 117"/>
                <p:cNvSpPr>
                  <a:spLocks noChangeArrowheads="1"/>
                </p:cNvSpPr>
                <p:nvPr/>
              </p:nvSpPr>
              <p:spPr bwMode="auto">
                <a:xfrm>
                  <a:off x="1454" y="3468"/>
                  <a:ext cx="197" cy="67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8" name="Oval 118"/>
                <p:cNvSpPr>
                  <a:spLocks noChangeArrowheads="1"/>
                </p:cNvSpPr>
                <p:nvPr/>
              </p:nvSpPr>
              <p:spPr bwMode="auto">
                <a:xfrm>
                  <a:off x="1432" y="3481"/>
                  <a:ext cx="204" cy="12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89" name="Oval 119"/>
                <p:cNvSpPr>
                  <a:spLocks noChangeArrowheads="1"/>
                </p:cNvSpPr>
                <p:nvPr/>
              </p:nvSpPr>
              <p:spPr bwMode="auto">
                <a:xfrm>
                  <a:off x="1125" y="3438"/>
                  <a:ext cx="418" cy="119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349" name="Rectangle 120"/>
            <p:cNvSpPr>
              <a:spLocks noChangeArrowheads="1"/>
            </p:cNvSpPr>
            <p:nvPr/>
          </p:nvSpPr>
          <p:spPr bwMode="auto">
            <a:xfrm>
              <a:off x="2241" y="2699"/>
              <a:ext cx="783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>
                  <a:latin typeface="楷体" pitchFamily="18" charset="-122"/>
                  <a:ea typeface="楷体" pitchFamily="18" charset="-122"/>
                </a:rPr>
                <a:t>应用网络</a:t>
              </a:r>
            </a:p>
          </p:txBody>
        </p:sp>
        <p:sp>
          <p:nvSpPr>
            <p:cNvPr id="14350" name="Line 121"/>
            <p:cNvSpPr>
              <a:spLocks noChangeShapeType="1"/>
            </p:cNvSpPr>
            <p:nvPr/>
          </p:nvSpPr>
          <p:spPr bwMode="auto">
            <a:xfrm>
              <a:off x="960" y="2832"/>
              <a:ext cx="76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1" name="Line 122"/>
            <p:cNvSpPr>
              <a:spLocks noChangeShapeType="1"/>
            </p:cNvSpPr>
            <p:nvPr/>
          </p:nvSpPr>
          <p:spPr bwMode="auto">
            <a:xfrm flipH="1">
              <a:off x="3600" y="2832"/>
              <a:ext cx="52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2" name="Line 123"/>
            <p:cNvSpPr>
              <a:spLocks noChangeShapeType="1"/>
            </p:cNvSpPr>
            <p:nvPr/>
          </p:nvSpPr>
          <p:spPr bwMode="auto">
            <a:xfrm flipH="1" flipV="1">
              <a:off x="1824" y="2976"/>
              <a:ext cx="33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3" name="Line 124"/>
            <p:cNvSpPr>
              <a:spLocks noChangeShapeType="1"/>
            </p:cNvSpPr>
            <p:nvPr/>
          </p:nvSpPr>
          <p:spPr bwMode="auto">
            <a:xfrm flipV="1">
              <a:off x="3216" y="2928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4" name="Line 125"/>
            <p:cNvSpPr>
              <a:spLocks noChangeShapeType="1"/>
            </p:cNvSpPr>
            <p:nvPr/>
          </p:nvSpPr>
          <p:spPr bwMode="auto">
            <a:xfrm flipH="1" flipV="1">
              <a:off x="2208" y="297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5" name="Line 126"/>
            <p:cNvSpPr>
              <a:spLocks noChangeShapeType="1"/>
            </p:cNvSpPr>
            <p:nvPr/>
          </p:nvSpPr>
          <p:spPr bwMode="auto">
            <a:xfrm flipV="1">
              <a:off x="3120" y="297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4356" name="Picture 127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4" y="2362"/>
              <a:ext cx="208" cy="2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4357" name="Picture 128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16" y="2458"/>
              <a:ext cx="208" cy="2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4358" name="Picture 129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92" y="2324"/>
              <a:ext cx="208" cy="2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4359" name="Picture 130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0" y="2458"/>
              <a:ext cx="208" cy="2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4360" name="Picture 13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84" y="2314"/>
              <a:ext cx="208" cy="2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4361" name="Picture 132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84" y="2160"/>
              <a:ext cx="280" cy="4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4362" name="Picture 133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76" y="2160"/>
              <a:ext cx="280" cy="47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4363" name="Picture 13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60" y="2256"/>
              <a:ext cx="280" cy="4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4364" name="Picture 135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60" y="2256"/>
              <a:ext cx="280" cy="47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4365" name="Picture 136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68" y="2112"/>
              <a:ext cx="280" cy="4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4366" name="Picture 137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52" y="2112"/>
              <a:ext cx="280" cy="47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14367" name="Line 138"/>
            <p:cNvSpPr>
              <a:spLocks noChangeShapeType="1"/>
            </p:cNvSpPr>
            <p:nvPr/>
          </p:nvSpPr>
          <p:spPr bwMode="auto">
            <a:xfrm>
              <a:off x="1104" y="264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8" name="Line 139"/>
            <p:cNvSpPr>
              <a:spLocks noChangeShapeType="1"/>
            </p:cNvSpPr>
            <p:nvPr/>
          </p:nvSpPr>
          <p:spPr bwMode="auto">
            <a:xfrm>
              <a:off x="1296" y="264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9" name="Line 140"/>
            <p:cNvSpPr>
              <a:spLocks noChangeShapeType="1"/>
            </p:cNvSpPr>
            <p:nvPr/>
          </p:nvSpPr>
          <p:spPr bwMode="auto">
            <a:xfrm>
              <a:off x="1680" y="259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0" name="Line 141"/>
            <p:cNvSpPr>
              <a:spLocks noChangeShapeType="1"/>
            </p:cNvSpPr>
            <p:nvPr/>
          </p:nvSpPr>
          <p:spPr bwMode="auto">
            <a:xfrm>
              <a:off x="1872" y="259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1" name="Line 142"/>
            <p:cNvSpPr>
              <a:spLocks noChangeShapeType="1"/>
            </p:cNvSpPr>
            <p:nvPr/>
          </p:nvSpPr>
          <p:spPr bwMode="auto">
            <a:xfrm>
              <a:off x="2256" y="25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2" name="Line 143"/>
            <p:cNvSpPr>
              <a:spLocks noChangeShapeType="1"/>
            </p:cNvSpPr>
            <p:nvPr/>
          </p:nvSpPr>
          <p:spPr bwMode="auto">
            <a:xfrm>
              <a:off x="2448" y="25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3" name="Line 144"/>
            <p:cNvSpPr>
              <a:spLocks noChangeShapeType="1"/>
            </p:cNvSpPr>
            <p:nvPr/>
          </p:nvSpPr>
          <p:spPr bwMode="auto">
            <a:xfrm>
              <a:off x="2848" y="250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4" name="Line 145"/>
            <p:cNvSpPr>
              <a:spLocks noChangeShapeType="1"/>
            </p:cNvSpPr>
            <p:nvPr/>
          </p:nvSpPr>
          <p:spPr bwMode="auto">
            <a:xfrm>
              <a:off x="3088" y="250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5" name="Line 146"/>
            <p:cNvSpPr>
              <a:spLocks noChangeShapeType="1"/>
            </p:cNvSpPr>
            <p:nvPr/>
          </p:nvSpPr>
          <p:spPr bwMode="auto">
            <a:xfrm flipH="1">
              <a:off x="3264" y="2544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6" name="Line 147"/>
            <p:cNvSpPr>
              <a:spLocks noChangeShapeType="1"/>
            </p:cNvSpPr>
            <p:nvPr/>
          </p:nvSpPr>
          <p:spPr bwMode="auto">
            <a:xfrm flipH="1">
              <a:off x="3408" y="2544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7" name="Line 148"/>
            <p:cNvSpPr>
              <a:spLocks noChangeShapeType="1"/>
            </p:cNvSpPr>
            <p:nvPr/>
          </p:nvSpPr>
          <p:spPr bwMode="auto">
            <a:xfrm>
              <a:off x="3696" y="264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8" name="Line 149"/>
            <p:cNvSpPr>
              <a:spLocks noChangeShapeType="1"/>
            </p:cNvSpPr>
            <p:nvPr/>
          </p:nvSpPr>
          <p:spPr bwMode="auto">
            <a:xfrm flipH="1">
              <a:off x="3840" y="264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41" name="Text Box 152"/>
          <p:cNvSpPr txBox="1">
            <a:spLocks noChangeArrowheads="1"/>
          </p:cNvSpPr>
          <p:nvPr/>
        </p:nvSpPr>
        <p:spPr bwMode="auto">
          <a:xfrm>
            <a:off x="457200" y="1066800"/>
            <a:ext cx="8382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i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覆盖网：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面向应用的网络（在支撑网络的基础上增添组件，使其满足各类应用需求）</a:t>
            </a:r>
            <a:r>
              <a:rPr lang="en-US" altLang="zh-CN" sz="2400" b="1" dirty="0">
                <a:ea typeface="楷体" pitchFamily="18" charset="-122"/>
              </a:rPr>
              <a:t>—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 21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世纪初期</a:t>
            </a: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典型系统：以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信息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计算资源共享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为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目的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网格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（云中心）；</a:t>
            </a:r>
            <a:endParaRPr lang="en-US" altLang="zh-CN" sz="24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 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        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以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闲散资源共享为目标的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对等网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P2P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网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）；</a:t>
            </a:r>
            <a:endParaRPr lang="zh-CN" altLang="en-US" sz="2400" b="1" dirty="0">
              <a:latin typeface="楷体" pitchFamily="18" charset="-122"/>
              <a:ea typeface="楷体" pitchFamily="18" charset="-122"/>
            </a:endParaRPr>
          </a:p>
          <a:p>
            <a:endParaRPr lang="en-US" altLang="zh-CN" sz="2400" dirty="0"/>
          </a:p>
        </p:txBody>
      </p:sp>
      <p:sp>
        <p:nvSpPr>
          <p:cNvPr id="14342" name="Text Box 153"/>
          <p:cNvSpPr txBox="1">
            <a:spLocks noChangeArrowheads="1"/>
          </p:cNvSpPr>
          <p:nvPr/>
        </p:nvSpPr>
        <p:spPr bwMode="auto">
          <a:xfrm>
            <a:off x="457200" y="228600"/>
            <a:ext cx="44751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</a:rPr>
              <a:t>网络的发展</a:t>
            </a:r>
            <a:r>
              <a:rPr lang="en-US" altLang="zh-CN" sz="3200" b="1">
                <a:solidFill>
                  <a:schemeClr val="tx2"/>
                </a:solidFill>
              </a:rPr>
              <a:t>—</a:t>
            </a:r>
            <a:r>
              <a:rPr lang="zh-CN" altLang="en-US" sz="3200" b="1">
                <a:solidFill>
                  <a:schemeClr val="tx2"/>
                </a:solidFill>
              </a:rPr>
              <a:t>用户角度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460"/>
      </p:ext>
    </p:extLst>
  </p:cSld>
  <p:clrMapOvr>
    <a:masterClrMapping/>
  </p:clrMapOvr>
  <p:transition advTm="660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2" name="Rectangle 4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339" name="Text Box 98"/>
          <p:cNvSpPr txBox="1">
            <a:spLocks noChangeArrowheads="1"/>
          </p:cNvSpPr>
          <p:nvPr/>
        </p:nvSpPr>
        <p:spPr bwMode="auto">
          <a:xfrm>
            <a:off x="8655050" y="117475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7</a:t>
            </a:r>
            <a:endParaRPr lang="en-US" altLang="zh-CN" dirty="0"/>
          </a:p>
        </p:txBody>
      </p:sp>
      <p:sp>
        <p:nvSpPr>
          <p:cNvPr id="14341" name="Text Box 152"/>
          <p:cNvSpPr txBox="1">
            <a:spLocks noChangeArrowheads="1"/>
          </p:cNvSpPr>
          <p:nvPr/>
        </p:nvSpPr>
        <p:spPr bwMode="auto">
          <a:xfrm>
            <a:off x="457200" y="1066800"/>
            <a:ext cx="8382000" cy="27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信息网络（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INS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）：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云计算 （大数据挖掘，内容分发（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CDN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），发布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订阅，满足信息获取的需求）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+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电子商务（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B2B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、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B2C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等）</a:t>
            </a:r>
            <a:r>
              <a:rPr lang="en-US" altLang="zh-CN" sz="2400" b="1" dirty="0" smtClean="0">
                <a:ea typeface="楷体" pitchFamily="18" charset="-122"/>
              </a:rPr>
              <a:t>—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近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10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年</a:t>
            </a:r>
            <a:endParaRPr lang="zh-CN" altLang="en-US" sz="24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典型系统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：检索类平台 （如百度）；</a:t>
            </a:r>
            <a:endParaRPr lang="en-US" altLang="zh-CN" sz="24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         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网购（如淘宝、订票等）。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          </a:t>
            </a:r>
            <a:endParaRPr lang="zh-CN" altLang="en-US" sz="2400" b="1" dirty="0">
              <a:latin typeface="楷体" pitchFamily="18" charset="-122"/>
              <a:ea typeface="楷体" pitchFamily="18" charset="-122"/>
            </a:endParaRPr>
          </a:p>
          <a:p>
            <a:endParaRPr lang="en-US" altLang="zh-CN" sz="2400" dirty="0"/>
          </a:p>
        </p:txBody>
      </p:sp>
      <p:sp>
        <p:nvSpPr>
          <p:cNvPr id="14342" name="Text Box 153"/>
          <p:cNvSpPr txBox="1">
            <a:spLocks noChangeArrowheads="1"/>
          </p:cNvSpPr>
          <p:nvPr/>
        </p:nvSpPr>
        <p:spPr bwMode="auto">
          <a:xfrm>
            <a:off x="457200" y="228600"/>
            <a:ext cx="44751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tx2"/>
                </a:solidFill>
              </a:rPr>
              <a:t>网络的发展</a:t>
            </a:r>
            <a:r>
              <a:rPr lang="en-US" altLang="zh-CN" sz="3200" b="1">
                <a:solidFill>
                  <a:schemeClr val="tx2"/>
                </a:solidFill>
              </a:rPr>
              <a:t>—</a:t>
            </a:r>
            <a:r>
              <a:rPr lang="zh-CN" altLang="en-US" sz="3200" b="1">
                <a:solidFill>
                  <a:schemeClr val="tx2"/>
                </a:solidFill>
              </a:rPr>
              <a:t>用户角度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663145" y="4306776"/>
            <a:ext cx="7552193" cy="1643074"/>
            <a:chOff x="500034" y="2714620"/>
            <a:chExt cx="7552193" cy="1643074"/>
          </a:xfrm>
        </p:grpSpPr>
        <p:sp>
          <p:nvSpPr>
            <p:cNvPr id="86" name="圆角矩形 85"/>
            <p:cNvSpPr/>
            <p:nvPr/>
          </p:nvSpPr>
          <p:spPr bwMode="auto">
            <a:xfrm>
              <a:off x="3286116" y="2714620"/>
              <a:ext cx="2571768" cy="428628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zh-CN" altLang="en-US" sz="2000" b="1">
                  <a:solidFill>
                    <a:srgbClr val="000000"/>
                  </a:solidFill>
                </a:rPr>
                <a:t>分布式数据挖掘</a:t>
              </a:r>
              <a:endParaRPr lang="zh-CN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87" name="圆角矩形 86"/>
            <p:cNvSpPr/>
            <p:nvPr/>
          </p:nvSpPr>
          <p:spPr bwMode="auto">
            <a:xfrm>
              <a:off x="3286116" y="3143248"/>
              <a:ext cx="2571768" cy="78581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zh-CN" altLang="en-US" sz="2000" b="1">
                  <a:solidFill>
                    <a:srgbClr val="000000"/>
                  </a:solidFill>
                </a:rPr>
                <a:t>分布式处理</a:t>
              </a:r>
              <a:endParaRPr lang="en-US" altLang="zh-CN" sz="2000" b="1">
                <a:solidFill>
                  <a:srgbClr val="000000"/>
                </a:solidFill>
              </a:endParaRPr>
            </a:p>
            <a:p>
              <a:pPr lvl="0" algn="ctr"/>
              <a:r>
                <a:rPr lang="zh-CN" altLang="en-US" sz="2000" b="1">
                  <a:solidFill>
                    <a:srgbClr val="000000"/>
                  </a:solidFill>
                </a:rPr>
                <a:t>分布式数据库</a:t>
              </a:r>
              <a:endParaRPr lang="zh-CN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88" name="圆角矩形 87"/>
            <p:cNvSpPr/>
            <p:nvPr/>
          </p:nvSpPr>
          <p:spPr bwMode="auto">
            <a:xfrm>
              <a:off x="3286116" y="3929066"/>
              <a:ext cx="1285884" cy="428628"/>
            </a:xfrm>
            <a:prstGeom prst="round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zh-CN" altLang="en-US" sz="2000" b="1">
                  <a:solidFill>
                    <a:srgbClr val="000000"/>
                  </a:solidFill>
                </a:rPr>
                <a:t>云存储</a:t>
              </a:r>
              <a:endParaRPr lang="zh-CN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89" name="圆角矩形 88"/>
            <p:cNvSpPr/>
            <p:nvPr/>
          </p:nvSpPr>
          <p:spPr bwMode="auto">
            <a:xfrm>
              <a:off x="4572000" y="3929066"/>
              <a:ext cx="1285884" cy="428628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zh-CN" altLang="en-US" sz="2000" b="1">
                  <a:solidFill>
                    <a:srgbClr val="000000"/>
                  </a:solidFill>
                </a:rPr>
                <a:t>虚拟化</a:t>
              </a:r>
              <a:endParaRPr lang="zh-CN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00100" y="2714620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系统即服务（</a:t>
              </a:r>
              <a:r>
                <a:rPr lang="en-US" altLang="zh-CN" sz="2000" b="1" dirty="0" err="1" smtClean="0"/>
                <a:t>SaaS</a:t>
              </a:r>
              <a:r>
                <a:rPr lang="zh-CN" altLang="en-US" sz="2000" b="1" dirty="0" smtClean="0"/>
                <a:t>）</a:t>
              </a:r>
              <a:endParaRPr lang="zh-CN" altLang="en-US" sz="20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00100" y="3314642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平台即服务（</a:t>
              </a:r>
              <a:r>
                <a:rPr lang="en-US" altLang="zh-CN" sz="2000" b="1" dirty="0" err="1" smtClean="0"/>
                <a:t>PaaS</a:t>
              </a:r>
              <a:r>
                <a:rPr lang="zh-CN" altLang="en-US" sz="2000" b="1" dirty="0" smtClean="0"/>
                <a:t>）</a:t>
              </a:r>
              <a:endParaRPr lang="zh-CN" altLang="en-US" sz="20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00034" y="3925076"/>
              <a:ext cx="2948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基础设施即服务（</a:t>
              </a:r>
              <a:r>
                <a:rPr lang="en-US" altLang="zh-CN" sz="2000" b="1" dirty="0" err="1" smtClean="0"/>
                <a:t>IaaS</a:t>
              </a:r>
              <a:r>
                <a:rPr lang="zh-CN" altLang="en-US" sz="2000" b="1" dirty="0" smtClean="0"/>
                <a:t>）</a:t>
              </a:r>
              <a:endParaRPr lang="zh-CN" altLang="en-US" sz="20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072198" y="3357562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软件个性化定制</a:t>
              </a:r>
              <a:endParaRPr lang="zh-CN" altLang="en-US" sz="2000" b="1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072198" y="271462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云服务器</a:t>
              </a:r>
              <a:endParaRPr lang="zh-CN" altLang="en-US" sz="20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072198" y="395758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服务器租用</a:t>
              </a:r>
              <a:endParaRPr lang="zh-CN" altLang="en-US" sz="2000" b="1" dirty="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3643306" y="5919663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云计算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大数据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37170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平台服务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8316" y="37170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平台构成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4580" y="37170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平台应用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5561"/>
      </p:ext>
    </p:extLst>
  </p:cSld>
  <p:clrMapOvr>
    <a:masterClrMapping/>
  </p:clrMapOvr>
  <p:transition advTm="507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2" name="Rectangle 4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339" name="Text Box 98"/>
          <p:cNvSpPr txBox="1">
            <a:spLocks noChangeArrowheads="1"/>
          </p:cNvSpPr>
          <p:nvPr/>
        </p:nvSpPr>
        <p:spPr bwMode="auto">
          <a:xfrm>
            <a:off x="8655050" y="117475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8</a:t>
            </a:r>
            <a:endParaRPr lang="en-US" altLang="zh-CN" dirty="0"/>
          </a:p>
        </p:txBody>
      </p:sp>
      <p:sp>
        <p:nvSpPr>
          <p:cNvPr id="14341" name="Text Box 152"/>
          <p:cNvSpPr txBox="1">
            <a:spLocks noChangeArrowheads="1"/>
          </p:cNvSpPr>
          <p:nvPr/>
        </p:nvSpPr>
        <p:spPr bwMode="auto">
          <a:xfrm>
            <a:off x="457200" y="1066800"/>
            <a:ext cx="83820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移动社交网络（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MSNS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）：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社交网络 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+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智能终端普及（网络贴近生活，移动支持（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WAP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），便于使用，满足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各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类人群需求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）</a:t>
            </a:r>
            <a:r>
              <a:rPr lang="en-US" altLang="zh-CN" sz="2400" b="1" dirty="0">
                <a:ea typeface="楷体" pitchFamily="18" charset="-122"/>
              </a:rPr>
              <a:t>—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近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5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年</a:t>
            </a:r>
            <a:endParaRPr lang="zh-CN" altLang="en-US" sz="24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典型系统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：</a:t>
            </a:r>
            <a:r>
              <a:rPr lang="en-US" altLang="zh-CN" sz="2400" b="1" dirty="0" err="1" smtClean="0">
                <a:latin typeface="楷体" pitchFamily="18" charset="-122"/>
                <a:ea typeface="楷体" pitchFamily="18" charset="-122"/>
              </a:rPr>
              <a:t>FaceBook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 + 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微信（全民参与）；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          </a:t>
            </a:r>
            <a:endParaRPr lang="zh-CN" altLang="en-US" sz="2400" b="1" dirty="0">
              <a:latin typeface="楷体" pitchFamily="18" charset="-122"/>
              <a:ea typeface="楷体" pitchFamily="18" charset="-122"/>
            </a:endParaRPr>
          </a:p>
          <a:p>
            <a:endParaRPr lang="en-US" altLang="zh-CN" sz="2400" dirty="0"/>
          </a:p>
        </p:txBody>
      </p:sp>
      <p:sp>
        <p:nvSpPr>
          <p:cNvPr id="14342" name="Text Box 153"/>
          <p:cNvSpPr txBox="1">
            <a:spLocks noChangeArrowheads="1"/>
          </p:cNvSpPr>
          <p:nvPr/>
        </p:nvSpPr>
        <p:spPr bwMode="auto">
          <a:xfrm>
            <a:off x="457200" y="228600"/>
            <a:ext cx="44751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</a:rPr>
              <a:t>网络的发展</a:t>
            </a:r>
            <a:r>
              <a:rPr lang="en-US" altLang="zh-CN" sz="3200" b="1" dirty="0">
                <a:solidFill>
                  <a:schemeClr val="tx2"/>
                </a:solidFill>
              </a:rPr>
              <a:t>—</a:t>
            </a:r>
            <a:r>
              <a:rPr lang="zh-CN" altLang="en-US" sz="3200" b="1" dirty="0">
                <a:solidFill>
                  <a:schemeClr val="tx2"/>
                </a:solidFill>
              </a:rPr>
              <a:t>用户角度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3429000"/>
            <a:ext cx="2731792" cy="199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628" y="3143248"/>
            <a:ext cx="153252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09716"/>
      </p:ext>
    </p:extLst>
  </p:cSld>
  <p:clrMapOvr>
    <a:masterClrMapping/>
  </p:clrMapOvr>
  <p:transition advTm="234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2" name="Rectangle 4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339" name="Text Box 98"/>
          <p:cNvSpPr txBox="1">
            <a:spLocks noChangeArrowheads="1"/>
          </p:cNvSpPr>
          <p:nvPr/>
        </p:nvSpPr>
        <p:spPr bwMode="auto">
          <a:xfrm>
            <a:off x="8655050" y="117475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9</a:t>
            </a:r>
            <a:endParaRPr lang="en-US" altLang="zh-CN" dirty="0"/>
          </a:p>
        </p:txBody>
      </p:sp>
      <p:sp>
        <p:nvSpPr>
          <p:cNvPr id="14341" name="Text Box 152"/>
          <p:cNvSpPr txBox="1">
            <a:spLocks noChangeArrowheads="1"/>
          </p:cNvSpPr>
          <p:nvPr/>
        </p:nvSpPr>
        <p:spPr bwMode="auto">
          <a:xfrm>
            <a:off x="457200" y="1066800"/>
            <a:ext cx="8382000" cy="3034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zh-CN" altLang="en-US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物联网（</a:t>
            </a:r>
            <a:r>
              <a:rPr lang="en-US" altLang="zh-CN" sz="2400" b="1" i="1" dirty="0" err="1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IoT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—Internet </a:t>
            </a:r>
            <a:r>
              <a:rPr lang="en-US" altLang="zh-CN" sz="2400" b="1" i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of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Things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）：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嵌入式技术（支持计算机自主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产生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及采集数据）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+ IPv6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（万物都可定址）→ 物联网，实现物与物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(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T2T—Thing to Thing)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，人与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物 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(H2T—Human 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to </a:t>
            </a:r>
            <a:r>
              <a:rPr lang="en-US" altLang="zh-CN" sz="2400" b="1" dirty="0" smtClean="0">
                <a:latin typeface="楷体" pitchFamily="18" charset="-122"/>
                <a:ea typeface="楷体" pitchFamily="18" charset="-122"/>
              </a:rPr>
              <a:t>Thing)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，人与人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(H2H—Human to Human)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之间的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互连，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有时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也被称为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M2M</a:t>
            </a:r>
            <a:r>
              <a:rPr lang="zh-CN" altLang="en-US" sz="2400" b="1" i="1" dirty="0" smtClean="0">
                <a:latin typeface="楷体" pitchFamily="18" charset="-122"/>
                <a:ea typeface="楷体" pitchFamily="18" charset="-122"/>
              </a:rPr>
              <a:t>（物：</a:t>
            </a:r>
            <a:r>
              <a:rPr lang="en-US" altLang="zh-CN" sz="2400" b="1" i="1" dirty="0" err="1" smtClean="0">
                <a:latin typeface="楷体" pitchFamily="18" charset="-122"/>
                <a:ea typeface="楷体" pitchFamily="18" charset="-122"/>
              </a:rPr>
              <a:t>Mechine</a:t>
            </a:r>
            <a:r>
              <a:rPr lang="zh-CN" altLang="en-US" sz="2400" b="1" i="1" dirty="0" smtClean="0">
                <a:latin typeface="楷体" pitchFamily="18" charset="-122"/>
                <a:ea typeface="楷体" pitchFamily="18" charset="-122"/>
              </a:rPr>
              <a:t>；人：</a:t>
            </a:r>
            <a:r>
              <a:rPr lang="en-US" altLang="zh-CN" sz="2400" b="1" i="1" dirty="0" smtClean="0">
                <a:latin typeface="楷体" pitchFamily="18" charset="-122"/>
                <a:ea typeface="楷体" pitchFamily="18" charset="-122"/>
              </a:rPr>
              <a:t>Man</a:t>
            </a:r>
            <a:r>
              <a:rPr lang="zh-CN" altLang="en-US" sz="2400" b="1" i="1" dirty="0" smtClean="0">
                <a:latin typeface="楷体" pitchFamily="18" charset="-122"/>
                <a:ea typeface="楷体" pitchFamily="18" charset="-122"/>
              </a:rPr>
              <a:t>）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互连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，成为推动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世界高速发展的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“重要生产力”。典型的物联网包括传感器网络、车载网等。</a:t>
            </a:r>
            <a:endParaRPr lang="en-US" altLang="zh-CN" sz="2400" dirty="0"/>
          </a:p>
        </p:txBody>
      </p:sp>
      <p:sp>
        <p:nvSpPr>
          <p:cNvPr id="14342" name="Text Box 153"/>
          <p:cNvSpPr txBox="1">
            <a:spLocks noChangeArrowheads="1"/>
          </p:cNvSpPr>
          <p:nvPr/>
        </p:nvSpPr>
        <p:spPr bwMode="auto">
          <a:xfrm>
            <a:off x="457200" y="228600"/>
            <a:ext cx="44751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</a:rPr>
              <a:t>网络的发展</a:t>
            </a:r>
            <a:r>
              <a:rPr lang="en-US" altLang="zh-CN" sz="3200" b="1" dirty="0">
                <a:solidFill>
                  <a:schemeClr val="tx2"/>
                </a:solidFill>
              </a:rPr>
              <a:t>—</a:t>
            </a:r>
            <a:r>
              <a:rPr lang="zh-CN" altLang="en-US" sz="3200" b="1" dirty="0">
                <a:solidFill>
                  <a:schemeClr val="tx2"/>
                </a:solidFill>
              </a:rPr>
              <a:t>用户角度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31193"/>
            <a:ext cx="2777080" cy="2782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847" y="4005065"/>
            <a:ext cx="3871917" cy="283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31907"/>
      </p:ext>
    </p:extLst>
  </p:cSld>
  <p:clrMapOvr>
    <a:masterClrMapping/>
  </p:clrMapOvr>
  <p:transition advTm="847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.7|30.1|1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|21|24|9.5|6|21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1178</Words>
  <Application>Microsoft Office PowerPoint</Application>
  <PresentationFormat>全屏显示(4:3)</PresentationFormat>
  <Paragraphs>208</Paragraphs>
  <Slides>12</Slides>
  <Notes>0</Notes>
  <HiddenSlides>0</HiddenSlides>
  <MMClips>12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吴国新</dc:creator>
  <cp:lastModifiedBy>吴国新</cp:lastModifiedBy>
  <cp:revision>10</cp:revision>
  <dcterms:created xsi:type="dcterms:W3CDTF">2020-02-15T14:25:43Z</dcterms:created>
  <dcterms:modified xsi:type="dcterms:W3CDTF">2020-02-23T15:09:55Z</dcterms:modified>
</cp:coreProperties>
</file>